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7772400" cy="10058400"/>
  <p:notesSz cx="6858000" cy="9144000"/>
  <p:embeddedFontLst>
    <p:embeddedFont>
      <p:font typeface="League Gothic" charset="1" panose="00000500000000000000"/>
      <p:regular r:id="rId13"/>
    </p:embeddedFont>
    <p:embeddedFont>
      <p:font typeface="Happy Font TH" charset="1" panose="02000503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7899397" cy="10185397"/>
          </a:xfrm>
          <a:custGeom>
            <a:avLst/>
            <a:gdLst/>
            <a:ahLst/>
            <a:cxnLst/>
            <a:rect r="r" b="b" t="t" l="l"/>
            <a:pathLst>
              <a:path h="10185397" w="7899397">
                <a:moveTo>
                  <a:pt x="0" y="0"/>
                </a:moveTo>
                <a:lnTo>
                  <a:pt x="7899397" y="0"/>
                </a:lnTo>
                <a:lnTo>
                  <a:pt x="7899397" y="10185397"/>
                </a:lnTo>
                <a:lnTo>
                  <a:pt x="0" y="1018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7711" y="435054"/>
            <a:ext cx="2514600" cy="2219325"/>
          </a:xfrm>
          <a:custGeom>
            <a:avLst/>
            <a:gdLst/>
            <a:ahLst/>
            <a:cxnLst/>
            <a:rect r="r" b="b" t="t" l="l"/>
            <a:pathLst>
              <a:path h="2219325" w="2514600">
                <a:moveTo>
                  <a:pt x="0" y="0"/>
                </a:moveTo>
                <a:lnTo>
                  <a:pt x="2514600" y="0"/>
                </a:lnTo>
                <a:lnTo>
                  <a:pt x="2514600" y="2219325"/>
                </a:lnTo>
                <a:lnTo>
                  <a:pt x="0" y="2219325"/>
                </a:lnTo>
                <a:lnTo>
                  <a:pt x="0" y="0"/>
                </a:lnTo>
                <a:close/>
              </a:path>
            </a:pathLst>
          </a:custGeom>
          <a:blipFill>
            <a:blip r:embed="rId4"/>
            <a:stretch>
              <a:fillRect l="0" t="0" r="0" b="0"/>
            </a:stretch>
          </a:blipFill>
        </p:spPr>
      </p:sp>
      <p:grpSp>
        <p:nvGrpSpPr>
          <p:cNvPr name="Group 4" id="4"/>
          <p:cNvGrpSpPr>
            <a:grpSpLocks noChangeAspect="true"/>
          </p:cNvGrpSpPr>
          <p:nvPr/>
        </p:nvGrpSpPr>
        <p:grpSpPr>
          <a:xfrm rot="0">
            <a:off x="418100" y="2970600"/>
            <a:ext cx="2181939" cy="2181939"/>
            <a:chOff x="0" y="0"/>
            <a:chExt cx="2181936" cy="2181936"/>
          </a:xfrm>
        </p:grpSpPr>
        <p:sp>
          <p:nvSpPr>
            <p:cNvPr name="Freeform 5" id="5"/>
            <p:cNvSpPr/>
            <p:nvPr/>
          </p:nvSpPr>
          <p:spPr>
            <a:xfrm flipH="false" flipV="false" rot="0">
              <a:off x="0" y="0"/>
              <a:ext cx="2181987" cy="2181987"/>
            </a:xfrm>
            <a:custGeom>
              <a:avLst/>
              <a:gdLst/>
              <a:ahLst/>
              <a:cxnLst/>
              <a:rect r="r" b="b" t="t" l="l"/>
              <a:pathLst>
                <a:path h="2181987" w="2181987">
                  <a:moveTo>
                    <a:pt x="0" y="2181987"/>
                  </a:moveTo>
                  <a:lnTo>
                    <a:pt x="2181987" y="2181987"/>
                  </a:lnTo>
                  <a:lnTo>
                    <a:pt x="2181987" y="0"/>
                  </a:lnTo>
                  <a:lnTo>
                    <a:pt x="0" y="0"/>
                  </a:lnTo>
                  <a:close/>
                </a:path>
              </a:pathLst>
            </a:custGeom>
            <a:solidFill>
              <a:srgbClr val="000000">
                <a:alpha val="0"/>
              </a:srgbClr>
            </a:solidFill>
          </p:spPr>
        </p:sp>
      </p:grpSp>
      <p:grpSp>
        <p:nvGrpSpPr>
          <p:cNvPr name="Group 6" id="6"/>
          <p:cNvGrpSpPr>
            <a:grpSpLocks noChangeAspect="true"/>
          </p:cNvGrpSpPr>
          <p:nvPr/>
        </p:nvGrpSpPr>
        <p:grpSpPr>
          <a:xfrm rot="0">
            <a:off x="2856214" y="3005395"/>
            <a:ext cx="2176682" cy="2176682"/>
            <a:chOff x="0" y="0"/>
            <a:chExt cx="2176691" cy="2176691"/>
          </a:xfrm>
        </p:grpSpPr>
        <p:sp>
          <p:nvSpPr>
            <p:cNvPr name="Freeform 7" id="7"/>
            <p:cNvSpPr/>
            <p:nvPr/>
          </p:nvSpPr>
          <p:spPr>
            <a:xfrm flipH="false" flipV="false" rot="0">
              <a:off x="0" y="0"/>
              <a:ext cx="2176653" cy="2176653"/>
            </a:xfrm>
            <a:custGeom>
              <a:avLst/>
              <a:gdLst/>
              <a:ahLst/>
              <a:cxnLst/>
              <a:rect r="r" b="b" t="t" l="l"/>
              <a:pathLst>
                <a:path h="2176653" w="2176653">
                  <a:moveTo>
                    <a:pt x="0" y="2176653"/>
                  </a:moveTo>
                  <a:lnTo>
                    <a:pt x="2176653" y="2176653"/>
                  </a:lnTo>
                  <a:lnTo>
                    <a:pt x="2176653" y="0"/>
                  </a:lnTo>
                  <a:lnTo>
                    <a:pt x="0" y="0"/>
                  </a:lnTo>
                  <a:close/>
                </a:path>
              </a:pathLst>
            </a:custGeom>
            <a:solidFill>
              <a:srgbClr val="000000">
                <a:alpha val="0"/>
              </a:srgbClr>
            </a:solidFill>
          </p:spPr>
        </p:sp>
      </p:grpSp>
      <p:grpSp>
        <p:nvGrpSpPr>
          <p:cNvPr name="Group 8" id="8"/>
          <p:cNvGrpSpPr>
            <a:grpSpLocks noChangeAspect="true"/>
          </p:cNvGrpSpPr>
          <p:nvPr/>
        </p:nvGrpSpPr>
        <p:grpSpPr>
          <a:xfrm rot="0">
            <a:off x="214208" y="49825"/>
            <a:ext cx="7471058" cy="2769289"/>
            <a:chOff x="0" y="0"/>
            <a:chExt cx="7471067" cy="2769286"/>
          </a:xfrm>
        </p:grpSpPr>
        <p:sp>
          <p:nvSpPr>
            <p:cNvPr name="Freeform 9" id="9"/>
            <p:cNvSpPr/>
            <p:nvPr/>
          </p:nvSpPr>
          <p:spPr>
            <a:xfrm flipH="false" flipV="false" rot="0">
              <a:off x="690118" y="63500"/>
              <a:ext cx="4128516" cy="2642235"/>
            </a:xfrm>
            <a:custGeom>
              <a:avLst/>
              <a:gdLst/>
              <a:ahLst/>
              <a:cxnLst/>
              <a:rect r="r" b="b" t="t" l="l"/>
              <a:pathLst>
                <a:path h="2642235" w="4128516">
                  <a:moveTo>
                    <a:pt x="0" y="2642235"/>
                  </a:moveTo>
                  <a:lnTo>
                    <a:pt x="4128516" y="2642235"/>
                  </a:lnTo>
                  <a:lnTo>
                    <a:pt x="4128516" y="0"/>
                  </a:lnTo>
                  <a:lnTo>
                    <a:pt x="0" y="0"/>
                  </a:lnTo>
                  <a:close/>
                </a:path>
              </a:pathLst>
            </a:custGeom>
            <a:solidFill>
              <a:srgbClr val="000000">
                <a:alpha val="0"/>
              </a:srgbClr>
            </a:solidFill>
          </p:spPr>
        </p:sp>
        <p:sp>
          <p:nvSpPr>
            <p:cNvPr name="Freeform 10" id="10"/>
            <p:cNvSpPr/>
            <p:nvPr/>
          </p:nvSpPr>
          <p:spPr>
            <a:xfrm flipH="false" flipV="false" rot="0">
              <a:off x="63500" y="385191"/>
              <a:ext cx="2518537" cy="2219452"/>
            </a:xfrm>
            <a:custGeom>
              <a:avLst/>
              <a:gdLst/>
              <a:ahLst/>
              <a:cxnLst/>
              <a:rect r="r" b="b" t="t" l="l"/>
              <a:pathLst>
                <a:path h="2219452" w="2518537">
                  <a:moveTo>
                    <a:pt x="0" y="2219452"/>
                  </a:moveTo>
                  <a:lnTo>
                    <a:pt x="2518537" y="2219452"/>
                  </a:lnTo>
                  <a:lnTo>
                    <a:pt x="2518537" y="0"/>
                  </a:lnTo>
                  <a:lnTo>
                    <a:pt x="0" y="0"/>
                  </a:lnTo>
                  <a:close/>
                </a:path>
              </a:pathLst>
            </a:custGeom>
            <a:solidFill>
              <a:srgbClr val="000000">
                <a:alpha val="0"/>
              </a:srgbClr>
            </a:solidFill>
          </p:spPr>
        </p:sp>
        <p:sp>
          <p:nvSpPr>
            <p:cNvPr name="Freeform 11" id="11"/>
            <p:cNvSpPr/>
            <p:nvPr/>
          </p:nvSpPr>
          <p:spPr>
            <a:xfrm flipH="false" flipV="false" rot="0">
              <a:off x="4852670" y="385191"/>
              <a:ext cx="2554859" cy="2086991"/>
            </a:xfrm>
            <a:custGeom>
              <a:avLst/>
              <a:gdLst/>
              <a:ahLst/>
              <a:cxnLst/>
              <a:rect r="r" b="b" t="t" l="l"/>
              <a:pathLst>
                <a:path h="2086991" w="2554859">
                  <a:moveTo>
                    <a:pt x="0" y="2086991"/>
                  </a:moveTo>
                  <a:lnTo>
                    <a:pt x="2554859" y="2086991"/>
                  </a:lnTo>
                  <a:lnTo>
                    <a:pt x="2554859" y="0"/>
                  </a:lnTo>
                  <a:lnTo>
                    <a:pt x="0" y="0"/>
                  </a:lnTo>
                  <a:close/>
                </a:path>
              </a:pathLst>
            </a:custGeom>
            <a:solidFill>
              <a:srgbClr val="000000">
                <a:alpha val="0"/>
              </a:srgbClr>
            </a:solidFill>
          </p:spPr>
        </p:sp>
      </p:grpSp>
      <p:grpSp>
        <p:nvGrpSpPr>
          <p:cNvPr name="Group 12" id="12"/>
          <p:cNvGrpSpPr>
            <a:grpSpLocks noChangeAspect="true"/>
          </p:cNvGrpSpPr>
          <p:nvPr/>
        </p:nvGrpSpPr>
        <p:grpSpPr>
          <a:xfrm rot="0">
            <a:off x="5290071" y="3005395"/>
            <a:ext cx="2189740" cy="2189740"/>
            <a:chOff x="0" y="0"/>
            <a:chExt cx="2189734" cy="2189734"/>
          </a:xfrm>
        </p:grpSpPr>
        <p:sp>
          <p:nvSpPr>
            <p:cNvPr name="Freeform 13" id="13"/>
            <p:cNvSpPr/>
            <p:nvPr/>
          </p:nvSpPr>
          <p:spPr>
            <a:xfrm flipH="false" flipV="false" rot="0">
              <a:off x="0" y="0"/>
              <a:ext cx="2189734" cy="2189734"/>
            </a:xfrm>
            <a:custGeom>
              <a:avLst/>
              <a:gdLst/>
              <a:ahLst/>
              <a:cxnLst/>
              <a:rect r="r" b="b" t="t" l="l"/>
              <a:pathLst>
                <a:path h="2189734" w="2189734">
                  <a:moveTo>
                    <a:pt x="0" y="2189734"/>
                  </a:moveTo>
                  <a:lnTo>
                    <a:pt x="2189734" y="2189734"/>
                  </a:lnTo>
                  <a:lnTo>
                    <a:pt x="2189734" y="0"/>
                  </a:lnTo>
                  <a:lnTo>
                    <a:pt x="0" y="0"/>
                  </a:lnTo>
                  <a:close/>
                </a:path>
              </a:pathLst>
            </a:custGeom>
            <a:solidFill>
              <a:srgbClr val="000000">
                <a:alpha val="0"/>
              </a:srgbClr>
            </a:solidFill>
          </p:spPr>
        </p:sp>
      </p:grpSp>
      <p:grpSp>
        <p:nvGrpSpPr>
          <p:cNvPr name="Group 14" id="14"/>
          <p:cNvGrpSpPr>
            <a:grpSpLocks noChangeAspect="true"/>
          </p:cNvGrpSpPr>
          <p:nvPr/>
        </p:nvGrpSpPr>
        <p:grpSpPr>
          <a:xfrm rot="0">
            <a:off x="214208" y="5513565"/>
            <a:ext cx="7339898" cy="4377233"/>
            <a:chOff x="0" y="0"/>
            <a:chExt cx="7339902" cy="4377233"/>
          </a:xfrm>
        </p:grpSpPr>
        <p:sp>
          <p:nvSpPr>
            <p:cNvPr name="Freeform 15" id="15"/>
            <p:cNvSpPr/>
            <p:nvPr/>
          </p:nvSpPr>
          <p:spPr>
            <a:xfrm flipH="false" flipV="false" rot="0">
              <a:off x="203835" y="82042"/>
              <a:ext cx="2181987" cy="2181987"/>
            </a:xfrm>
            <a:custGeom>
              <a:avLst/>
              <a:gdLst/>
              <a:ahLst/>
              <a:cxnLst/>
              <a:rect r="r" b="b" t="t" l="l"/>
              <a:pathLst>
                <a:path h="2181987" w="2181987">
                  <a:moveTo>
                    <a:pt x="0" y="2181987"/>
                  </a:moveTo>
                  <a:lnTo>
                    <a:pt x="2181987" y="2181987"/>
                  </a:lnTo>
                  <a:lnTo>
                    <a:pt x="2181987" y="0"/>
                  </a:lnTo>
                  <a:lnTo>
                    <a:pt x="0" y="0"/>
                  </a:lnTo>
                  <a:close/>
                </a:path>
              </a:pathLst>
            </a:custGeom>
            <a:solidFill>
              <a:srgbClr val="000000">
                <a:alpha val="0"/>
              </a:srgbClr>
            </a:solidFill>
          </p:spPr>
        </p:sp>
        <p:sp>
          <p:nvSpPr>
            <p:cNvPr name="Freeform 16" id="16"/>
            <p:cNvSpPr/>
            <p:nvPr/>
          </p:nvSpPr>
          <p:spPr>
            <a:xfrm flipH="false" flipV="false" rot="0">
              <a:off x="2670683" y="82042"/>
              <a:ext cx="2181987" cy="2181987"/>
            </a:xfrm>
            <a:custGeom>
              <a:avLst/>
              <a:gdLst/>
              <a:ahLst/>
              <a:cxnLst/>
              <a:rect r="r" b="b" t="t" l="l"/>
              <a:pathLst>
                <a:path h="2181987" w="2181987">
                  <a:moveTo>
                    <a:pt x="0" y="2181987"/>
                  </a:moveTo>
                  <a:lnTo>
                    <a:pt x="2181987" y="2181987"/>
                  </a:lnTo>
                  <a:lnTo>
                    <a:pt x="2181987" y="0"/>
                  </a:lnTo>
                  <a:lnTo>
                    <a:pt x="0" y="0"/>
                  </a:lnTo>
                  <a:close/>
                </a:path>
              </a:pathLst>
            </a:custGeom>
            <a:solidFill>
              <a:srgbClr val="000000">
                <a:alpha val="0"/>
              </a:srgbClr>
            </a:solidFill>
          </p:spPr>
        </p:sp>
        <p:sp>
          <p:nvSpPr>
            <p:cNvPr name="Freeform 17" id="17"/>
            <p:cNvSpPr/>
            <p:nvPr/>
          </p:nvSpPr>
          <p:spPr>
            <a:xfrm flipH="false" flipV="false" rot="0">
              <a:off x="5075809" y="63500"/>
              <a:ext cx="2200529" cy="2200529"/>
            </a:xfrm>
            <a:custGeom>
              <a:avLst/>
              <a:gdLst/>
              <a:ahLst/>
              <a:cxnLst/>
              <a:rect r="r" b="b" t="t" l="l"/>
              <a:pathLst>
                <a:path h="2200529" w="2200529">
                  <a:moveTo>
                    <a:pt x="0" y="2200529"/>
                  </a:moveTo>
                  <a:lnTo>
                    <a:pt x="2200529" y="2200529"/>
                  </a:lnTo>
                  <a:lnTo>
                    <a:pt x="2200529" y="0"/>
                  </a:lnTo>
                  <a:lnTo>
                    <a:pt x="0" y="0"/>
                  </a:lnTo>
                  <a:close/>
                </a:path>
              </a:pathLst>
            </a:custGeom>
            <a:solidFill>
              <a:srgbClr val="000000">
                <a:alpha val="0"/>
              </a:srgbClr>
            </a:solidFill>
          </p:spPr>
        </p:sp>
        <p:sp>
          <p:nvSpPr>
            <p:cNvPr name="Freeform 18" id="18"/>
            <p:cNvSpPr/>
            <p:nvPr/>
          </p:nvSpPr>
          <p:spPr>
            <a:xfrm flipH="false" flipV="false" rot="0">
              <a:off x="63500" y="2361311"/>
              <a:ext cx="1010031" cy="1050798"/>
            </a:xfrm>
            <a:custGeom>
              <a:avLst/>
              <a:gdLst/>
              <a:ahLst/>
              <a:cxnLst/>
              <a:rect r="r" b="b" t="t" l="l"/>
              <a:pathLst>
                <a:path h="1050798" w="1010031">
                  <a:moveTo>
                    <a:pt x="0" y="1050798"/>
                  </a:moveTo>
                  <a:lnTo>
                    <a:pt x="1010031" y="1050798"/>
                  </a:lnTo>
                  <a:lnTo>
                    <a:pt x="1010031" y="0"/>
                  </a:lnTo>
                  <a:lnTo>
                    <a:pt x="0" y="0"/>
                  </a:lnTo>
                  <a:close/>
                </a:path>
              </a:pathLst>
            </a:custGeom>
            <a:solidFill>
              <a:srgbClr val="000000">
                <a:alpha val="0"/>
              </a:srgbClr>
            </a:solidFill>
          </p:spPr>
        </p:sp>
        <p:sp>
          <p:nvSpPr>
            <p:cNvPr name="Freeform 19" id="19"/>
            <p:cNvSpPr/>
            <p:nvPr/>
          </p:nvSpPr>
          <p:spPr>
            <a:xfrm flipH="false" flipV="false" rot="0">
              <a:off x="1355344" y="2988310"/>
              <a:ext cx="626491" cy="1325372"/>
            </a:xfrm>
            <a:custGeom>
              <a:avLst/>
              <a:gdLst/>
              <a:ahLst/>
              <a:cxnLst/>
              <a:rect r="r" b="b" t="t" l="l"/>
              <a:pathLst>
                <a:path h="1325372" w="626491">
                  <a:moveTo>
                    <a:pt x="0" y="1325372"/>
                  </a:moveTo>
                  <a:lnTo>
                    <a:pt x="626491" y="1325372"/>
                  </a:lnTo>
                  <a:lnTo>
                    <a:pt x="626491" y="0"/>
                  </a:lnTo>
                  <a:lnTo>
                    <a:pt x="0" y="0"/>
                  </a:lnTo>
                  <a:close/>
                </a:path>
              </a:pathLst>
            </a:custGeom>
            <a:solidFill>
              <a:srgbClr val="000000">
                <a:alpha val="0"/>
              </a:srgbClr>
            </a:solidFill>
          </p:spPr>
        </p:sp>
        <p:sp>
          <p:nvSpPr>
            <p:cNvPr name="Freeform 20" id="20"/>
            <p:cNvSpPr/>
            <p:nvPr/>
          </p:nvSpPr>
          <p:spPr>
            <a:xfrm flipH="false" flipV="false" rot="0">
              <a:off x="2248662" y="2411730"/>
              <a:ext cx="1153160" cy="1153160"/>
            </a:xfrm>
            <a:custGeom>
              <a:avLst/>
              <a:gdLst/>
              <a:ahLst/>
              <a:cxnLst/>
              <a:rect r="r" b="b" t="t" l="l"/>
              <a:pathLst>
                <a:path h="1153160" w="1153160">
                  <a:moveTo>
                    <a:pt x="0" y="1153160"/>
                  </a:moveTo>
                  <a:lnTo>
                    <a:pt x="1153160" y="1153160"/>
                  </a:lnTo>
                  <a:lnTo>
                    <a:pt x="1153160" y="0"/>
                  </a:lnTo>
                  <a:lnTo>
                    <a:pt x="0" y="0"/>
                  </a:lnTo>
                  <a:close/>
                </a:path>
              </a:pathLst>
            </a:custGeom>
            <a:solidFill>
              <a:srgbClr val="000000">
                <a:alpha val="0"/>
              </a:srgbClr>
            </a:solidFill>
          </p:spPr>
        </p:sp>
        <p:sp>
          <p:nvSpPr>
            <p:cNvPr name="Freeform 21" id="21"/>
            <p:cNvSpPr/>
            <p:nvPr/>
          </p:nvSpPr>
          <p:spPr>
            <a:xfrm flipH="false" flipV="false" rot="0">
              <a:off x="3334893" y="3411982"/>
              <a:ext cx="1222629" cy="901700"/>
            </a:xfrm>
            <a:custGeom>
              <a:avLst/>
              <a:gdLst/>
              <a:ahLst/>
              <a:cxnLst/>
              <a:rect r="r" b="b" t="t" l="l"/>
              <a:pathLst>
                <a:path h="901700" w="1222629">
                  <a:moveTo>
                    <a:pt x="0" y="901700"/>
                  </a:moveTo>
                  <a:lnTo>
                    <a:pt x="1222629" y="901700"/>
                  </a:lnTo>
                  <a:lnTo>
                    <a:pt x="1222629" y="0"/>
                  </a:lnTo>
                  <a:lnTo>
                    <a:pt x="0" y="0"/>
                  </a:lnTo>
                  <a:close/>
                </a:path>
              </a:pathLst>
            </a:custGeom>
            <a:solidFill>
              <a:srgbClr val="000000">
                <a:alpha val="0"/>
              </a:srgbClr>
            </a:solidFill>
          </p:spPr>
        </p:sp>
        <p:sp>
          <p:nvSpPr>
            <p:cNvPr name="Freeform 22" id="22"/>
            <p:cNvSpPr/>
            <p:nvPr/>
          </p:nvSpPr>
          <p:spPr>
            <a:xfrm flipH="false" flipV="false" rot="0">
              <a:off x="4824095" y="2361311"/>
              <a:ext cx="983869" cy="1465326"/>
            </a:xfrm>
            <a:custGeom>
              <a:avLst/>
              <a:gdLst/>
              <a:ahLst/>
              <a:cxnLst/>
              <a:rect r="r" b="b" t="t" l="l"/>
              <a:pathLst>
                <a:path h="1465326" w="983869">
                  <a:moveTo>
                    <a:pt x="0" y="1465326"/>
                  </a:moveTo>
                  <a:lnTo>
                    <a:pt x="983869" y="1465326"/>
                  </a:lnTo>
                  <a:lnTo>
                    <a:pt x="983869" y="0"/>
                  </a:lnTo>
                  <a:lnTo>
                    <a:pt x="0" y="0"/>
                  </a:lnTo>
                  <a:close/>
                </a:path>
              </a:pathLst>
            </a:custGeom>
            <a:solidFill>
              <a:srgbClr val="000000">
                <a:alpha val="0"/>
              </a:srgbClr>
            </a:solidFill>
          </p:spPr>
        </p:sp>
        <p:sp>
          <p:nvSpPr>
            <p:cNvPr name="Freeform 23" id="23"/>
            <p:cNvSpPr/>
            <p:nvPr/>
          </p:nvSpPr>
          <p:spPr>
            <a:xfrm flipH="false" flipV="false" rot="0">
              <a:off x="6065393" y="3412109"/>
              <a:ext cx="1137031" cy="861314"/>
            </a:xfrm>
            <a:custGeom>
              <a:avLst/>
              <a:gdLst/>
              <a:ahLst/>
              <a:cxnLst/>
              <a:rect r="r" b="b" t="t" l="l"/>
              <a:pathLst>
                <a:path h="861314" w="1137031">
                  <a:moveTo>
                    <a:pt x="0" y="861314"/>
                  </a:moveTo>
                  <a:lnTo>
                    <a:pt x="1137031" y="861314"/>
                  </a:lnTo>
                  <a:lnTo>
                    <a:pt x="1137031" y="0"/>
                  </a:lnTo>
                  <a:lnTo>
                    <a:pt x="0" y="0"/>
                  </a:lnTo>
                  <a:close/>
                </a:path>
              </a:pathLst>
            </a:custGeom>
            <a:solidFill>
              <a:srgbClr val="000000">
                <a:alpha val="0"/>
              </a:srgbClr>
            </a:solidFill>
          </p:spPr>
        </p:sp>
      </p:grpSp>
      <p:sp>
        <p:nvSpPr>
          <p:cNvPr name="TextBox 24" id="24"/>
          <p:cNvSpPr txBox="true"/>
          <p:nvPr/>
        </p:nvSpPr>
        <p:spPr>
          <a:xfrm rot="144360">
            <a:off x="2813188" y="104905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25" id="25"/>
          <p:cNvSpPr txBox="true"/>
          <p:nvPr/>
        </p:nvSpPr>
        <p:spPr>
          <a:xfrm rot="-312780">
            <a:off x="2834076" y="362148"/>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26" id="26"/>
          <p:cNvSpPr txBox="true"/>
          <p:nvPr/>
        </p:nvSpPr>
        <p:spPr>
          <a:xfrm rot="0">
            <a:off x="5172542" y="549431"/>
            <a:ext cx="2390127" cy="1717294"/>
          </a:xfrm>
          <a:prstGeom prst="rect">
            <a:avLst/>
          </a:prstGeom>
        </p:spPr>
        <p:txBody>
          <a:bodyPr anchor="t" rtlCol="false" tIns="0" lIns="0" bIns="0" rIns="0">
            <a:spAutoFit/>
          </a:bodyPr>
          <a:lstStyle/>
          <a:p>
            <a:pPr algn="ctr">
              <a:lnSpc>
                <a:spcPts val="2324"/>
              </a:lnSpc>
            </a:pPr>
            <a:r>
              <a:rPr lang="en-US" sz="1705">
                <a:solidFill>
                  <a:srgbClr val="004AAD"/>
                </a:solidFill>
                <a:latin typeface="Happy Font TH"/>
                <a:ea typeface="Happy Font TH"/>
                <a:cs typeface="Happy Font TH"/>
                <a:sym typeface="Happy Font TH"/>
              </a:rPr>
              <a:t>SELECT A GRADE LEVEL TO READ MORE ABOUT WHAT WE HAVE BEEN LEARNING IN SPECIALS DURING THE THIRD QUARTER!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5349" y="-1167775"/>
            <a:ext cx="8404689" cy="11963514"/>
          </a:xfrm>
          <a:custGeom>
            <a:avLst/>
            <a:gdLst/>
            <a:ahLst/>
            <a:cxnLst/>
            <a:rect r="r" b="b" t="t" l="l"/>
            <a:pathLst>
              <a:path h="11963514" w="8404689">
                <a:moveTo>
                  <a:pt x="0" y="0"/>
                </a:moveTo>
                <a:lnTo>
                  <a:pt x="8404689" y="0"/>
                </a:lnTo>
                <a:lnTo>
                  <a:pt x="8404689" y="11963515"/>
                </a:lnTo>
                <a:lnTo>
                  <a:pt x="0" y="119635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0558" y="966321"/>
            <a:ext cx="1914525" cy="1685925"/>
          </a:xfrm>
          <a:custGeom>
            <a:avLst/>
            <a:gdLst/>
            <a:ahLst/>
            <a:cxnLst/>
            <a:rect r="r" b="b" t="t" l="l"/>
            <a:pathLst>
              <a:path h="1685925" w="1914525">
                <a:moveTo>
                  <a:pt x="0" y="0"/>
                </a:moveTo>
                <a:lnTo>
                  <a:pt x="1914525" y="0"/>
                </a:lnTo>
                <a:lnTo>
                  <a:pt x="1914525" y="1685925"/>
                </a:lnTo>
                <a:lnTo>
                  <a:pt x="0" y="1685925"/>
                </a:lnTo>
                <a:lnTo>
                  <a:pt x="0" y="0"/>
                </a:lnTo>
                <a:close/>
              </a:path>
            </a:pathLst>
          </a:custGeom>
          <a:blipFill>
            <a:blip r:embed="rId4"/>
            <a:stretch>
              <a:fillRect l="0" t="0" r="0" b="0"/>
            </a:stretch>
          </a:blipFill>
        </p:spPr>
      </p:sp>
      <p:sp>
        <p:nvSpPr>
          <p:cNvPr name="Freeform 4" id="4"/>
          <p:cNvSpPr/>
          <p:nvPr/>
        </p:nvSpPr>
        <p:spPr>
          <a:xfrm flipH="false" flipV="false" rot="0">
            <a:off x="-22703" y="-63498"/>
            <a:ext cx="7899397" cy="10185397"/>
          </a:xfrm>
          <a:custGeom>
            <a:avLst/>
            <a:gdLst/>
            <a:ahLst/>
            <a:cxnLst/>
            <a:rect r="r" b="b" t="t" l="l"/>
            <a:pathLst>
              <a:path h="10185397" w="7899397">
                <a:moveTo>
                  <a:pt x="0" y="0"/>
                </a:moveTo>
                <a:lnTo>
                  <a:pt x="7899397" y="0"/>
                </a:lnTo>
                <a:lnTo>
                  <a:pt x="7899397" y="10185396"/>
                </a:lnTo>
                <a:lnTo>
                  <a:pt x="0" y="101853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5" id="5"/>
          <p:cNvSpPr txBox="true"/>
          <p:nvPr/>
        </p:nvSpPr>
        <p:spPr>
          <a:xfrm rot="0">
            <a:off x="4410304" y="8261309"/>
            <a:ext cx="2069154" cy="869320"/>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EXPLORING CULTURES THROUGH STORIES, AND PRACTICING SEL SKILLS,.</a:t>
            </a:r>
          </a:p>
        </p:txBody>
      </p:sp>
      <p:sp>
        <p:nvSpPr>
          <p:cNvPr name="TextBox 6" id="6"/>
          <p:cNvSpPr txBox="true"/>
          <p:nvPr/>
        </p:nvSpPr>
        <p:spPr>
          <a:xfrm rot="0">
            <a:off x="5313053" y="3616019"/>
            <a:ext cx="639217" cy="341398"/>
          </a:xfrm>
          <a:prstGeom prst="rect">
            <a:avLst/>
          </a:prstGeom>
        </p:spPr>
        <p:txBody>
          <a:bodyPr anchor="t" rtlCol="false" tIns="0" lIns="0" bIns="0" rIns="0">
            <a:spAutoFit/>
          </a:bodyPr>
          <a:lstStyle/>
          <a:p>
            <a:pPr algn="l">
              <a:lnSpc>
                <a:spcPts val="2571"/>
              </a:lnSpc>
            </a:pPr>
            <a:r>
              <a:rPr lang="en-US" sz="2695">
                <a:solidFill>
                  <a:srgbClr val="004AAD"/>
                </a:solidFill>
                <a:latin typeface="League Gothic"/>
                <a:ea typeface="League Gothic"/>
                <a:cs typeface="League Gothic"/>
                <a:sym typeface="League Gothic"/>
              </a:rPr>
              <a:t>IN PE...</a:t>
            </a:r>
          </a:p>
        </p:txBody>
      </p:sp>
      <p:sp>
        <p:nvSpPr>
          <p:cNvPr name="TextBox 7" id="7"/>
          <p:cNvSpPr txBox="true"/>
          <p:nvPr/>
        </p:nvSpPr>
        <p:spPr>
          <a:xfrm rot="0">
            <a:off x="4983366" y="3805761"/>
            <a:ext cx="40148" cy="224361"/>
          </a:xfrm>
          <a:prstGeom prst="rect">
            <a:avLst/>
          </a:prstGeom>
        </p:spPr>
        <p:txBody>
          <a:bodyPr anchor="t" rtlCol="false" tIns="0" lIns="0" bIns="0" rIns="0">
            <a:spAutoFit/>
          </a:bodyPr>
          <a:lstStyle/>
          <a:p>
            <a:pPr algn="l">
              <a:lnSpc>
                <a:spcPts val="1686"/>
              </a:lnSpc>
            </a:pPr>
            <a:r>
              <a:rPr lang="en-US" sz="1239">
                <a:solidFill>
                  <a:srgbClr val="004AAD"/>
                </a:solidFill>
                <a:latin typeface="Happy Font TH"/>
                <a:ea typeface="Happy Font TH"/>
                <a:cs typeface="Happy Font TH"/>
                <a:sym typeface="Happy Font TH"/>
              </a:rPr>
              <a:t> </a:t>
            </a:r>
          </a:p>
        </p:txBody>
      </p:sp>
      <p:sp>
        <p:nvSpPr>
          <p:cNvPr name="TextBox 8" id="8"/>
          <p:cNvSpPr txBox="true"/>
          <p:nvPr/>
        </p:nvSpPr>
        <p:spPr>
          <a:xfrm rot="0">
            <a:off x="5988672" y="6914502"/>
            <a:ext cx="38148" cy="309391"/>
          </a:xfrm>
          <a:prstGeom prst="rect">
            <a:avLst/>
          </a:prstGeom>
        </p:spPr>
        <p:txBody>
          <a:bodyPr anchor="t" rtlCol="false" tIns="0" lIns="0" bIns="0" rIns="0">
            <a:spAutoFit/>
          </a:bodyPr>
          <a:lstStyle/>
          <a:p>
            <a:pPr algn="l">
              <a:lnSpc>
                <a:spcPts val="2626"/>
              </a:lnSpc>
            </a:pPr>
            <a:r>
              <a:rPr lang="en-US" sz="1178">
                <a:solidFill>
                  <a:srgbClr val="004AAD"/>
                </a:solidFill>
                <a:latin typeface="Happy Font TH"/>
                <a:ea typeface="Happy Font TH"/>
                <a:cs typeface="Happy Font TH"/>
                <a:sym typeface="Happy Font TH"/>
              </a:rPr>
              <a:t> </a:t>
            </a:r>
          </a:p>
        </p:txBody>
      </p:sp>
      <p:sp>
        <p:nvSpPr>
          <p:cNvPr name="TextBox 9" id="9"/>
          <p:cNvSpPr txBox="true"/>
          <p:nvPr/>
        </p:nvSpPr>
        <p:spPr>
          <a:xfrm rot="0">
            <a:off x="4410304" y="7233085"/>
            <a:ext cx="2069154" cy="742474"/>
          </a:xfrm>
          <a:prstGeom prst="rect">
            <a:avLst/>
          </a:prstGeom>
        </p:spPr>
        <p:txBody>
          <a:bodyPr anchor="t" rtlCol="false" tIns="0" lIns="0" bIns="0" rIns="0">
            <a:spAutoFit/>
          </a:bodyPr>
          <a:lstStyle/>
          <a:p>
            <a:pPr algn="ctr">
              <a:lnSpc>
                <a:spcPts val="6543"/>
              </a:lnSpc>
            </a:pPr>
            <a:r>
              <a:rPr lang="en-US" sz="2934">
                <a:solidFill>
                  <a:srgbClr val="004AAD"/>
                </a:solidFill>
                <a:latin typeface="League Gothic"/>
                <a:ea typeface="League Gothic"/>
                <a:cs typeface="League Gothic"/>
                <a:sym typeface="League Gothic"/>
              </a:rPr>
              <a:t>IN THE MEDIA CENTER</a:t>
            </a:r>
          </a:p>
        </p:txBody>
      </p:sp>
      <p:sp>
        <p:nvSpPr>
          <p:cNvPr name="TextBox 10" id="10"/>
          <p:cNvSpPr txBox="true"/>
          <p:nvPr/>
        </p:nvSpPr>
        <p:spPr>
          <a:xfrm rot="0">
            <a:off x="5851590" y="5547717"/>
            <a:ext cx="841753" cy="295514"/>
          </a:xfrm>
          <a:prstGeom prst="rect">
            <a:avLst/>
          </a:prstGeom>
        </p:spPr>
        <p:txBody>
          <a:bodyPr anchor="t" rtlCol="false" tIns="0" lIns="0" bIns="0" rIns="0">
            <a:spAutoFit/>
          </a:bodyPr>
          <a:lstStyle/>
          <a:p>
            <a:pPr algn="l">
              <a:lnSpc>
                <a:spcPts val="2188"/>
              </a:lnSpc>
            </a:pPr>
            <a:r>
              <a:rPr lang="en-US" sz="2376">
                <a:solidFill>
                  <a:srgbClr val="004AAD"/>
                </a:solidFill>
                <a:latin typeface="League Gothic"/>
                <a:ea typeface="League Gothic"/>
                <a:cs typeface="League Gothic"/>
                <a:sym typeface="League Gothic"/>
              </a:rPr>
              <a:t>IN MUSIC...</a:t>
            </a:r>
          </a:p>
        </p:txBody>
      </p:sp>
      <p:sp>
        <p:nvSpPr>
          <p:cNvPr name="TextBox 11" id="11"/>
          <p:cNvSpPr txBox="true"/>
          <p:nvPr/>
        </p:nvSpPr>
        <p:spPr>
          <a:xfrm rot="0">
            <a:off x="6169666" y="5748433"/>
            <a:ext cx="38148" cy="223666"/>
          </a:xfrm>
          <a:prstGeom prst="rect">
            <a:avLst/>
          </a:prstGeom>
        </p:spPr>
        <p:txBody>
          <a:bodyPr anchor="t" rtlCol="false" tIns="0" lIns="0" bIns="0" rIns="0">
            <a:spAutoFit/>
          </a:bodyPr>
          <a:lstStyle/>
          <a:p>
            <a:pPr algn="l">
              <a:lnSpc>
                <a:spcPts val="1788"/>
              </a:lnSpc>
            </a:pPr>
            <a:r>
              <a:rPr lang="en-US" sz="1178">
                <a:solidFill>
                  <a:srgbClr val="004AAD"/>
                </a:solidFill>
                <a:latin typeface="Happy Font TH"/>
                <a:ea typeface="Happy Font TH"/>
                <a:cs typeface="Happy Font TH"/>
                <a:sym typeface="Happy Font TH"/>
              </a:rPr>
              <a:t> </a:t>
            </a:r>
          </a:p>
        </p:txBody>
      </p:sp>
      <p:sp>
        <p:nvSpPr>
          <p:cNvPr name="TextBox 12" id="12"/>
          <p:cNvSpPr txBox="true"/>
          <p:nvPr/>
        </p:nvSpPr>
        <p:spPr>
          <a:xfrm rot="-312780">
            <a:off x="2457258" y="470495"/>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13" id="13"/>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14" id="14"/>
          <p:cNvSpPr txBox="true"/>
          <p:nvPr/>
        </p:nvSpPr>
        <p:spPr>
          <a:xfrm rot="0">
            <a:off x="2455478" y="2675163"/>
            <a:ext cx="3223927" cy="588264"/>
          </a:xfrm>
          <a:prstGeom prst="rect">
            <a:avLst/>
          </a:prstGeom>
        </p:spPr>
        <p:txBody>
          <a:bodyPr anchor="t" rtlCol="false" tIns="0" lIns="0" bIns="0" rIns="0">
            <a:spAutoFit/>
          </a:bodyPr>
          <a:lstStyle/>
          <a:p>
            <a:pPr algn="l">
              <a:lnSpc>
                <a:spcPts val="4851"/>
              </a:lnSpc>
            </a:pPr>
            <a:r>
              <a:rPr lang="en-US" sz="3465">
                <a:solidFill>
                  <a:srgbClr val="004AAD"/>
                </a:solidFill>
                <a:latin typeface="League Gothic"/>
                <a:ea typeface="League Gothic"/>
                <a:cs typeface="League Gothic"/>
                <a:sym typeface="League Gothic"/>
              </a:rPr>
              <a:t>3rd</a:t>
            </a:r>
            <a:r>
              <a:rPr lang="en-US" sz="3465">
                <a:solidFill>
                  <a:srgbClr val="004AAD"/>
                </a:solidFill>
                <a:latin typeface="League Gothic"/>
                <a:ea typeface="League Gothic"/>
                <a:cs typeface="League Gothic"/>
                <a:sym typeface="League Gothic"/>
              </a:rPr>
              <a:t> QUARTER 2025-2026</a:t>
            </a:r>
          </a:p>
        </p:txBody>
      </p:sp>
      <p:sp>
        <p:nvSpPr>
          <p:cNvPr name="TextBox 15" id="15"/>
          <p:cNvSpPr txBox="true"/>
          <p:nvPr/>
        </p:nvSpPr>
        <p:spPr>
          <a:xfrm rot="0">
            <a:off x="5090398" y="1119330"/>
            <a:ext cx="1516971"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KINDERGARTEN</a:t>
            </a:r>
          </a:p>
        </p:txBody>
      </p:sp>
      <p:sp>
        <p:nvSpPr>
          <p:cNvPr name="TextBox 16" id="16"/>
          <p:cNvSpPr txBox="true"/>
          <p:nvPr/>
        </p:nvSpPr>
        <p:spPr>
          <a:xfrm rot="0">
            <a:off x="1006802" y="3574428"/>
            <a:ext cx="603021" cy="395255"/>
          </a:xfrm>
          <a:prstGeom prst="rect">
            <a:avLst/>
          </a:prstGeom>
        </p:spPr>
        <p:txBody>
          <a:bodyPr anchor="t" rtlCol="false" tIns="0" lIns="0" bIns="0" rIns="0">
            <a:spAutoFit/>
          </a:bodyPr>
          <a:lstStyle/>
          <a:p>
            <a:pPr algn="l">
              <a:lnSpc>
                <a:spcPts val="3105"/>
              </a:lnSpc>
            </a:pPr>
            <a:r>
              <a:rPr lang="en-US" sz="2218">
                <a:solidFill>
                  <a:srgbClr val="004AAD"/>
                </a:solidFill>
                <a:latin typeface="League Gothic"/>
                <a:ea typeface="League Gothic"/>
                <a:cs typeface="League Gothic"/>
                <a:sym typeface="League Gothic"/>
              </a:rPr>
              <a:t>IN ART...</a:t>
            </a:r>
          </a:p>
        </p:txBody>
      </p:sp>
      <p:sp>
        <p:nvSpPr>
          <p:cNvPr name="TextBox 17" id="17"/>
          <p:cNvSpPr txBox="true"/>
          <p:nvPr/>
        </p:nvSpPr>
        <p:spPr>
          <a:xfrm rot="0">
            <a:off x="184791" y="4011073"/>
            <a:ext cx="2098352" cy="2394521"/>
          </a:xfrm>
          <a:prstGeom prst="rect">
            <a:avLst/>
          </a:prstGeom>
        </p:spPr>
        <p:txBody>
          <a:bodyPr anchor="t" rtlCol="false" tIns="0" lIns="0" bIns="0" rIns="0">
            <a:spAutoFit/>
          </a:bodyPr>
          <a:lstStyle/>
          <a:p>
            <a:pPr algn="ctr">
              <a:lnSpc>
                <a:spcPts val="1759"/>
              </a:lnSpc>
            </a:pPr>
            <a:r>
              <a:rPr lang="en-US" sz="1269" spc="12">
                <a:solidFill>
                  <a:srgbClr val="004AAD"/>
                </a:solidFill>
                <a:latin typeface="Happy Font TH"/>
                <a:ea typeface="Happy Font TH"/>
                <a:cs typeface="Happy Font TH"/>
                <a:sym typeface="Happy Font TH"/>
              </a:rPr>
              <a:t>Students have </a:t>
            </a:r>
            <a:r>
              <a:rPr lang="en-US" sz="1269" spc="12">
                <a:solidFill>
                  <a:srgbClr val="004AAD"/>
                </a:solidFill>
                <a:latin typeface="Happy Font TH"/>
                <a:ea typeface="Happy Font TH"/>
                <a:cs typeface="Happy Font TH"/>
                <a:sym typeface="Happy Font TH"/>
              </a:rPr>
              <a:t> been learning about weaving. Students have been using yarn and learning how to use their hands as the loom, creating finger knitting. We have advanced to weaving on their own  wooden loom of crossed popsicle sticks! They are beautiful! Next, we will be moving into a clay unit!         </a:t>
            </a:r>
          </a:p>
        </p:txBody>
      </p:sp>
      <p:sp>
        <p:nvSpPr>
          <p:cNvPr name="TextBox 18" id="18"/>
          <p:cNvSpPr txBox="true"/>
          <p:nvPr/>
        </p:nvSpPr>
        <p:spPr>
          <a:xfrm rot="0">
            <a:off x="5023514" y="5800050"/>
            <a:ext cx="2497905" cy="1212358"/>
          </a:xfrm>
          <a:prstGeom prst="rect">
            <a:avLst/>
          </a:prstGeom>
        </p:spPr>
        <p:txBody>
          <a:bodyPr anchor="t" rtlCol="false" tIns="0" lIns="0" bIns="0" rIns="0">
            <a:spAutoFit/>
          </a:bodyPr>
          <a:lstStyle/>
          <a:p>
            <a:pPr algn="ctr">
              <a:lnSpc>
                <a:spcPts val="1674"/>
              </a:lnSpc>
            </a:pPr>
            <a:r>
              <a:rPr lang="en-US" sz="1200" spc="12">
                <a:solidFill>
                  <a:srgbClr val="004AAD"/>
                </a:solidFill>
                <a:latin typeface="Happy Font TH"/>
                <a:ea typeface="Happy Font TH"/>
                <a:cs typeface="Happy Font TH"/>
                <a:sym typeface="Happy Font TH"/>
              </a:rPr>
              <a:t>Kindergarten students have continued to review opposites in music. We have also been learning about steady beat. We have been singing, moving, and playing to demonstrate our steady beat skills!</a:t>
            </a:r>
          </a:p>
        </p:txBody>
      </p:sp>
      <p:sp>
        <p:nvSpPr>
          <p:cNvPr name="TextBox 19" id="19"/>
          <p:cNvSpPr txBox="true"/>
          <p:nvPr/>
        </p:nvSpPr>
        <p:spPr>
          <a:xfrm rot="0">
            <a:off x="1006802" y="7308123"/>
            <a:ext cx="1596447" cy="638137"/>
          </a:xfrm>
          <a:prstGeom prst="rect">
            <a:avLst/>
          </a:prstGeom>
        </p:spPr>
        <p:txBody>
          <a:bodyPr anchor="t" rtlCol="false" tIns="0" lIns="0" bIns="0" rIns="0">
            <a:spAutoFit/>
          </a:bodyPr>
          <a:lstStyle/>
          <a:p>
            <a:pPr algn="l">
              <a:lnSpc>
                <a:spcPts val="5162"/>
              </a:lnSpc>
            </a:pPr>
            <a:r>
              <a:rPr lang="en-US" sz="3687">
                <a:solidFill>
                  <a:srgbClr val="004AAD"/>
                </a:solidFill>
                <a:latin typeface="League Gothic"/>
                <a:ea typeface="League Gothic"/>
                <a:cs typeface="League Gothic"/>
                <a:sym typeface="League Gothic"/>
              </a:rPr>
              <a:t>IN SPANISH...</a:t>
            </a:r>
          </a:p>
        </p:txBody>
      </p:sp>
      <p:sp>
        <p:nvSpPr>
          <p:cNvPr name="TextBox 20" id="20"/>
          <p:cNvSpPr txBox="true"/>
          <p:nvPr/>
        </p:nvSpPr>
        <p:spPr>
          <a:xfrm rot="0">
            <a:off x="937299" y="7895399"/>
            <a:ext cx="2617136" cy="1875044"/>
          </a:xfrm>
          <a:prstGeom prst="rect">
            <a:avLst/>
          </a:prstGeom>
        </p:spPr>
        <p:txBody>
          <a:bodyPr anchor="t" rtlCol="false" tIns="0" lIns="0" bIns="0" rIns="0">
            <a:spAutoFit/>
          </a:bodyPr>
          <a:lstStyle/>
          <a:p>
            <a:pPr algn="l">
              <a:lnSpc>
                <a:spcPts val="1658"/>
              </a:lnSpc>
            </a:pPr>
            <a:r>
              <a:rPr lang="en-US" sz="1185">
                <a:solidFill>
                  <a:srgbClr val="004AAD"/>
                </a:solidFill>
                <a:latin typeface="Happy Font TH"/>
                <a:ea typeface="Happy Font TH"/>
                <a:cs typeface="Happy Font TH"/>
                <a:sym typeface="Happy Font TH"/>
              </a:rPr>
              <a:t>STUDENTS HAVE BEEN LEARNING ABOUT THE OPPOSITES OF BIG – SMALL, FAST – SLOW, AND UP - DOWN.</a:t>
            </a:r>
          </a:p>
          <a:p>
            <a:pPr algn="ctr">
              <a:lnSpc>
                <a:spcPts val="1658"/>
              </a:lnSpc>
            </a:pPr>
            <a:r>
              <a:rPr lang="en-US" sz="1185">
                <a:solidFill>
                  <a:srgbClr val="004AAD"/>
                </a:solidFill>
                <a:latin typeface="Happy Font TH"/>
                <a:ea typeface="Happy Font TH"/>
                <a:cs typeface="Happy Font TH"/>
                <a:sym typeface="Happy Font TH"/>
              </a:rPr>
              <a:t> WE HAVE BEEN IDENTIFYING THESE OPPOSITES THROUGH MOVEMENT, IMAGES, LISTENING TO SONGS, AND GAMES.</a:t>
            </a:r>
          </a:p>
          <a:p>
            <a:pPr algn="l">
              <a:lnSpc>
                <a:spcPts val="1658"/>
              </a:lnSpc>
            </a:pPr>
          </a:p>
        </p:txBody>
      </p:sp>
      <p:sp>
        <p:nvSpPr>
          <p:cNvPr name="TextBox 21" id="21"/>
          <p:cNvSpPr txBox="true"/>
          <p:nvPr/>
        </p:nvSpPr>
        <p:spPr>
          <a:xfrm rot="0">
            <a:off x="3082938" y="5175933"/>
            <a:ext cx="57398" cy="381314"/>
          </a:xfrm>
          <a:prstGeom prst="rect">
            <a:avLst/>
          </a:prstGeom>
        </p:spPr>
        <p:txBody>
          <a:bodyPr anchor="t" rtlCol="false" tIns="0" lIns="0" bIns="0" rIns="0">
            <a:spAutoFit/>
          </a:bodyPr>
          <a:lstStyle/>
          <a:p>
            <a:pPr algn="l">
              <a:lnSpc>
                <a:spcPts val="2782"/>
              </a:lnSpc>
            </a:pPr>
            <a:r>
              <a:rPr lang="en-US" sz="2877">
                <a:solidFill>
                  <a:srgbClr val="004AAD"/>
                </a:solidFill>
                <a:latin typeface="League Gothic"/>
                <a:ea typeface="League Gothic"/>
                <a:cs typeface="League Gothic"/>
                <a:sym typeface="League Gothic"/>
              </a:rPr>
              <a:t> </a:t>
            </a:r>
          </a:p>
        </p:txBody>
      </p:sp>
      <p:sp>
        <p:nvSpPr>
          <p:cNvPr name="TextBox 22" id="22"/>
          <p:cNvSpPr txBox="true"/>
          <p:nvPr/>
        </p:nvSpPr>
        <p:spPr>
          <a:xfrm rot="0">
            <a:off x="2603249" y="5437861"/>
            <a:ext cx="1865008" cy="1786991"/>
          </a:xfrm>
          <a:prstGeom prst="rect">
            <a:avLst/>
          </a:prstGeom>
        </p:spPr>
        <p:txBody>
          <a:bodyPr anchor="t" rtlCol="false" tIns="0" lIns="0" bIns="0" rIns="0">
            <a:spAutoFit/>
          </a:bodyPr>
          <a:lstStyle/>
          <a:p>
            <a:pPr algn="ctr">
              <a:lnSpc>
                <a:spcPts val="1580"/>
              </a:lnSpc>
            </a:pPr>
            <a:r>
              <a:rPr lang="en-US" sz="1105">
                <a:solidFill>
                  <a:srgbClr val="004AAD"/>
                </a:solidFill>
                <a:latin typeface="Happy Font TH"/>
                <a:ea typeface="Happy Font TH"/>
                <a:cs typeface="Happy Font TH"/>
                <a:sym typeface="Happy Font TH"/>
              </a:rPr>
              <a:t>STUDENTS HAVE BEEN OBSERVING THE WEATHER AND ITS CHANGES LIKE SUNNY, CLOUDY, RAINY, WINDY, AND SNOWY. </a:t>
            </a:r>
          </a:p>
          <a:p>
            <a:pPr algn="ctr">
              <a:lnSpc>
                <a:spcPts val="1580"/>
              </a:lnSpc>
            </a:pPr>
            <a:r>
              <a:rPr lang="en-US" sz="1105">
                <a:solidFill>
                  <a:srgbClr val="004AAD"/>
                </a:solidFill>
                <a:latin typeface="Happy Font TH"/>
                <a:ea typeface="Happy Font TH"/>
                <a:cs typeface="Happy Font TH"/>
                <a:sym typeface="Happy Font TH"/>
              </a:rPr>
              <a:t>WE HAVE ALSO LEARNED ABOUT THE 4 SEASONS AND WEATHER ASSOCIATED WITH EACH. </a:t>
            </a:r>
          </a:p>
        </p:txBody>
      </p:sp>
      <p:sp>
        <p:nvSpPr>
          <p:cNvPr name="TextBox 23" id="23"/>
          <p:cNvSpPr txBox="true"/>
          <p:nvPr/>
        </p:nvSpPr>
        <p:spPr>
          <a:xfrm rot="0">
            <a:off x="3082938" y="5071158"/>
            <a:ext cx="942994" cy="409885"/>
          </a:xfrm>
          <a:prstGeom prst="rect">
            <a:avLst/>
          </a:prstGeom>
        </p:spPr>
        <p:txBody>
          <a:bodyPr anchor="t" rtlCol="false" tIns="0" lIns="0" bIns="0" rIns="0">
            <a:spAutoFit/>
          </a:bodyPr>
          <a:lstStyle/>
          <a:p>
            <a:pPr algn="l">
              <a:lnSpc>
                <a:spcPts val="3327"/>
              </a:lnSpc>
            </a:pPr>
            <a:r>
              <a:rPr lang="en-US" sz="2377">
                <a:solidFill>
                  <a:srgbClr val="004AAD"/>
                </a:solidFill>
                <a:latin typeface="League Gothic"/>
                <a:ea typeface="League Gothic"/>
                <a:cs typeface="League Gothic"/>
                <a:sym typeface="League Gothic"/>
              </a:rPr>
              <a:t>IN</a:t>
            </a:r>
            <a:r>
              <a:rPr lang="en-US" sz="2377">
                <a:solidFill>
                  <a:srgbClr val="000000"/>
                </a:solidFill>
                <a:latin typeface="League Gothic"/>
                <a:ea typeface="League Gothic"/>
                <a:cs typeface="League Gothic"/>
                <a:sym typeface="League Gothic"/>
              </a:rPr>
              <a:t> </a:t>
            </a:r>
            <a:r>
              <a:rPr lang="en-US" sz="2377">
                <a:solidFill>
                  <a:srgbClr val="004AAD"/>
                </a:solidFill>
                <a:latin typeface="League Gothic"/>
                <a:ea typeface="League Gothic"/>
                <a:cs typeface="League Gothic"/>
                <a:sym typeface="League Gothic"/>
              </a:rPr>
              <a:t>SCIENCE..</a:t>
            </a:r>
          </a:p>
        </p:txBody>
      </p:sp>
      <p:sp>
        <p:nvSpPr>
          <p:cNvPr name="TextBox 24" id="24"/>
          <p:cNvSpPr txBox="true"/>
          <p:nvPr/>
        </p:nvSpPr>
        <p:spPr>
          <a:xfrm rot="0">
            <a:off x="3526566" y="3902364"/>
            <a:ext cx="3836628" cy="1064019"/>
          </a:xfrm>
          <a:prstGeom prst="rect">
            <a:avLst/>
          </a:prstGeom>
        </p:spPr>
        <p:txBody>
          <a:bodyPr anchor="t" rtlCol="false" tIns="0" lIns="0" bIns="0" rIns="0">
            <a:spAutoFit/>
          </a:bodyPr>
          <a:lstStyle/>
          <a:p>
            <a:pPr algn="ctr">
              <a:lnSpc>
                <a:spcPts val="1251"/>
              </a:lnSpc>
            </a:pPr>
            <a:r>
              <a:rPr lang="en-US" sz="900">
                <a:solidFill>
                  <a:srgbClr val="004AAD"/>
                </a:solidFill>
                <a:latin typeface="Happy Font TH"/>
                <a:ea typeface="Happy Font TH"/>
                <a:cs typeface="Happy Font TH"/>
                <a:sym typeface="Happy Font TH"/>
              </a:rPr>
              <a:t>D</a:t>
            </a:r>
            <a:r>
              <a:rPr lang="en-US" sz="900">
                <a:solidFill>
                  <a:srgbClr val="004AAD"/>
                </a:solidFill>
                <a:latin typeface="Happy Font TH"/>
                <a:ea typeface="Happy Font TH"/>
                <a:cs typeface="Happy Font TH"/>
                <a:sym typeface="Happy Font TH"/>
              </a:rPr>
              <a:t>uring February (Heart Month), students completed our Health and Fitness Unit. They learned about heart health, MyPlate, and the four areas of fitness. We explored these ideas through fun movement activities, such as jump rope.</a:t>
            </a:r>
          </a:p>
          <a:p>
            <a:pPr algn="ctr">
              <a:lnSpc>
                <a:spcPts val="1251"/>
              </a:lnSpc>
            </a:pPr>
            <a:r>
              <a:rPr lang="en-US" sz="900">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a:p>
            <a:pPr algn="l">
              <a:lnSpc>
                <a:spcPts val="1251"/>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522538" y="6419186"/>
            <a:ext cx="1685248" cy="842624"/>
          </a:xfrm>
          <a:custGeom>
            <a:avLst/>
            <a:gdLst/>
            <a:ahLst/>
            <a:cxnLst/>
            <a:rect r="r" b="b" t="t" l="l"/>
            <a:pathLst>
              <a:path h="842624" w="1685248">
                <a:moveTo>
                  <a:pt x="0" y="0"/>
                </a:moveTo>
                <a:lnTo>
                  <a:pt x="1685248" y="0"/>
                </a:lnTo>
                <a:lnTo>
                  <a:pt x="1685248" y="842624"/>
                </a:lnTo>
                <a:lnTo>
                  <a:pt x="0" y="842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8994" y="-1127255"/>
            <a:ext cx="8404689" cy="11963514"/>
          </a:xfrm>
          <a:custGeom>
            <a:avLst/>
            <a:gdLst/>
            <a:ahLst/>
            <a:cxnLst/>
            <a:rect r="r" b="b" t="t" l="l"/>
            <a:pathLst>
              <a:path h="11963514" w="8404689">
                <a:moveTo>
                  <a:pt x="0" y="0"/>
                </a:moveTo>
                <a:lnTo>
                  <a:pt x="8404688" y="0"/>
                </a:lnTo>
                <a:lnTo>
                  <a:pt x="8404688" y="11963514"/>
                </a:lnTo>
                <a:lnTo>
                  <a:pt x="0" y="11963514"/>
                </a:lnTo>
                <a:lnTo>
                  <a:pt x="0" y="0"/>
                </a:lnTo>
                <a:close/>
              </a:path>
            </a:pathLst>
          </a:custGeom>
          <a:blipFill>
            <a:blip r:embed="rId4"/>
            <a:stretch>
              <a:fillRect l="0" t="0" r="0" b="0"/>
            </a:stretch>
          </a:blipFill>
        </p:spPr>
      </p:sp>
      <p:sp>
        <p:nvSpPr>
          <p:cNvPr name="TextBox 4" id="4"/>
          <p:cNvSpPr txBox="true"/>
          <p:nvPr/>
        </p:nvSpPr>
        <p:spPr>
          <a:xfrm rot="0">
            <a:off x="3334722" y="5225320"/>
            <a:ext cx="58855" cy="373409"/>
          </a:xfrm>
          <a:prstGeom prst="rect">
            <a:avLst/>
          </a:prstGeom>
        </p:spPr>
        <p:txBody>
          <a:bodyPr anchor="t" rtlCol="false" tIns="0" lIns="0" bIns="0" rIns="0">
            <a:spAutoFit/>
          </a:bodyPr>
          <a:lstStyle/>
          <a:p>
            <a:pPr algn="l">
              <a:lnSpc>
                <a:spcPts val="2687"/>
              </a:lnSpc>
            </a:pPr>
            <a:r>
              <a:rPr lang="en-US" sz="2950">
                <a:solidFill>
                  <a:srgbClr val="004AAD"/>
                </a:solidFill>
                <a:latin typeface="League Gothic"/>
                <a:ea typeface="League Gothic"/>
                <a:cs typeface="League Gothic"/>
                <a:sym typeface="League Gothic"/>
              </a:rPr>
              <a:t> </a:t>
            </a:r>
          </a:p>
        </p:txBody>
      </p:sp>
      <p:sp>
        <p:nvSpPr>
          <p:cNvPr name="TextBox 5" id="5"/>
          <p:cNvSpPr txBox="true"/>
          <p:nvPr/>
        </p:nvSpPr>
        <p:spPr>
          <a:xfrm rot="0">
            <a:off x="2582304" y="5485019"/>
            <a:ext cx="2239594" cy="1593683"/>
          </a:xfrm>
          <a:prstGeom prst="rect">
            <a:avLst/>
          </a:prstGeom>
        </p:spPr>
        <p:txBody>
          <a:bodyPr anchor="t" rtlCol="false" tIns="0" lIns="0" bIns="0" rIns="0">
            <a:spAutoFit/>
          </a:bodyPr>
          <a:lstStyle/>
          <a:p>
            <a:pPr algn="ctr">
              <a:lnSpc>
                <a:spcPts val="1602"/>
              </a:lnSpc>
            </a:pPr>
            <a:r>
              <a:rPr lang="en-US" sz="1105">
                <a:solidFill>
                  <a:srgbClr val="004AAD"/>
                </a:solidFill>
                <a:latin typeface="Happy Font TH"/>
                <a:ea typeface="Happy Font TH"/>
                <a:cs typeface="Happy Font TH"/>
                <a:sym typeface="Happy Font TH"/>
              </a:rPr>
              <a:t>STUDENTS HAVE BEEN</a:t>
            </a:r>
          </a:p>
          <a:p>
            <a:pPr algn="ctr">
              <a:lnSpc>
                <a:spcPts val="1602"/>
              </a:lnSpc>
            </a:pPr>
            <a:r>
              <a:rPr lang="en-US" sz="1105">
                <a:solidFill>
                  <a:srgbClr val="004AAD"/>
                </a:solidFill>
                <a:latin typeface="Happy Font TH"/>
                <a:ea typeface="Happy Font TH"/>
                <a:cs typeface="Happy Font TH"/>
                <a:sym typeface="Happy Font TH"/>
              </a:rPr>
              <a:t>INVESTIGATING EARTH MATERIALS. THEY DESCRIBE THE PHYSICAL PROPERTIES AND NOTE THE SIMILARITIES AND DIFFERENCES IN VARIOUS EARTH MATERIALS LIKE ROCKS, MINERALS AND SOILS.</a:t>
            </a:r>
          </a:p>
        </p:txBody>
      </p:sp>
      <p:sp>
        <p:nvSpPr>
          <p:cNvPr name="TextBox 6" id="6"/>
          <p:cNvSpPr txBox="true"/>
          <p:nvPr/>
        </p:nvSpPr>
        <p:spPr>
          <a:xfrm rot="0">
            <a:off x="4755575" y="3644546"/>
            <a:ext cx="656282" cy="840239"/>
          </a:xfrm>
          <a:prstGeom prst="rect">
            <a:avLst/>
          </a:prstGeom>
        </p:spPr>
        <p:txBody>
          <a:bodyPr anchor="t" rtlCol="false" tIns="0" lIns="0" bIns="0" rIns="0">
            <a:spAutoFit/>
          </a:bodyPr>
          <a:lstStyle/>
          <a:p>
            <a:pPr algn="ctr">
              <a:lnSpc>
                <a:spcPts val="2097"/>
              </a:lnSpc>
            </a:pPr>
            <a:r>
              <a:rPr lang="en-US" sz="2699">
                <a:solidFill>
                  <a:srgbClr val="004AAD"/>
                </a:solidFill>
                <a:latin typeface="League Gothic"/>
                <a:ea typeface="League Gothic"/>
                <a:cs typeface="League Gothic"/>
                <a:sym typeface="League Gothic"/>
              </a:rPr>
              <a:t>IN PE...</a:t>
            </a:r>
          </a:p>
          <a:p>
            <a:pPr algn="ctr">
              <a:lnSpc>
                <a:spcPts val="6749"/>
              </a:lnSpc>
            </a:pPr>
            <a:r>
              <a:rPr lang="en-US" sz="2699">
                <a:solidFill>
                  <a:srgbClr val="004AAD"/>
                </a:solidFill>
                <a:latin typeface="Happy Font TH"/>
                <a:ea typeface="Happy Font TH"/>
                <a:cs typeface="Happy Font TH"/>
                <a:sym typeface="Happy Font TH"/>
              </a:rPr>
              <a:t> </a:t>
            </a:r>
          </a:p>
        </p:txBody>
      </p:sp>
      <p:sp>
        <p:nvSpPr>
          <p:cNvPr name="TextBox 7" id="7"/>
          <p:cNvSpPr txBox="true"/>
          <p:nvPr/>
        </p:nvSpPr>
        <p:spPr>
          <a:xfrm rot="0">
            <a:off x="4487961" y="7442654"/>
            <a:ext cx="2069154" cy="513874"/>
          </a:xfrm>
          <a:prstGeom prst="rect">
            <a:avLst/>
          </a:prstGeom>
        </p:spPr>
        <p:txBody>
          <a:bodyPr anchor="t" rtlCol="false" tIns="0" lIns="0" bIns="0" rIns="0">
            <a:spAutoFit/>
          </a:bodyPr>
          <a:lstStyle/>
          <a:p>
            <a:pPr algn="ctr">
              <a:lnSpc>
                <a:spcPts val="4108"/>
              </a:lnSpc>
            </a:pPr>
            <a:r>
              <a:rPr lang="en-US" sz="2934">
                <a:solidFill>
                  <a:srgbClr val="004AAD"/>
                </a:solidFill>
                <a:latin typeface="League Gothic"/>
                <a:ea typeface="League Gothic"/>
                <a:cs typeface="League Gothic"/>
                <a:sym typeface="League Gothic"/>
              </a:rPr>
              <a:t>IN THE MEDIA CENTER</a:t>
            </a:r>
          </a:p>
        </p:txBody>
      </p:sp>
      <p:sp>
        <p:nvSpPr>
          <p:cNvPr name="TextBox 8" id="8"/>
          <p:cNvSpPr txBox="true"/>
          <p:nvPr/>
        </p:nvSpPr>
        <p:spPr>
          <a:xfrm rot="0">
            <a:off x="5918654" y="5482857"/>
            <a:ext cx="1039320" cy="304324"/>
          </a:xfrm>
          <a:prstGeom prst="rect">
            <a:avLst/>
          </a:prstGeom>
        </p:spPr>
        <p:txBody>
          <a:bodyPr anchor="t" rtlCol="false" tIns="0" lIns="0" bIns="0" rIns="0">
            <a:spAutoFit/>
          </a:bodyPr>
          <a:lstStyle/>
          <a:p>
            <a:pPr algn="l">
              <a:lnSpc>
                <a:spcPts val="1974"/>
              </a:lnSpc>
            </a:pPr>
            <a:r>
              <a:rPr lang="en-US" sz="2934">
                <a:solidFill>
                  <a:srgbClr val="004AAD"/>
                </a:solidFill>
                <a:latin typeface="League Gothic"/>
                <a:ea typeface="League Gothic"/>
                <a:cs typeface="League Gothic"/>
                <a:sym typeface="League Gothic"/>
              </a:rPr>
              <a:t>IN MUSIC...</a:t>
            </a:r>
          </a:p>
        </p:txBody>
      </p:sp>
      <p:sp>
        <p:nvSpPr>
          <p:cNvPr name="TextBox 9" id="9"/>
          <p:cNvSpPr txBox="true"/>
          <p:nvPr/>
        </p:nvSpPr>
        <p:spPr>
          <a:xfrm rot="0">
            <a:off x="6746643" y="5704446"/>
            <a:ext cx="41796" cy="375637"/>
          </a:xfrm>
          <a:prstGeom prst="rect">
            <a:avLst/>
          </a:prstGeom>
        </p:spPr>
        <p:txBody>
          <a:bodyPr anchor="t" rtlCol="false" tIns="0" lIns="0" bIns="0" rIns="0">
            <a:spAutoFit/>
          </a:bodyPr>
          <a:lstStyle/>
          <a:p>
            <a:pPr algn="l">
              <a:lnSpc>
                <a:spcPts val="3226"/>
              </a:lnSpc>
            </a:pPr>
            <a:r>
              <a:rPr lang="en-US" sz="1290">
                <a:solidFill>
                  <a:srgbClr val="004AAD"/>
                </a:solidFill>
                <a:latin typeface="Happy Font TH"/>
                <a:ea typeface="Happy Font TH"/>
                <a:cs typeface="Happy Font TH"/>
                <a:sym typeface="Happy Font TH"/>
              </a:rPr>
              <a:t> </a:t>
            </a:r>
          </a:p>
        </p:txBody>
      </p:sp>
      <p:sp>
        <p:nvSpPr>
          <p:cNvPr name="TextBox 10" id="10"/>
          <p:cNvSpPr txBox="true"/>
          <p:nvPr/>
        </p:nvSpPr>
        <p:spPr>
          <a:xfrm rot="-312780">
            <a:off x="2420320" y="437710"/>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11" id="11"/>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12" id="12"/>
          <p:cNvSpPr txBox="true"/>
          <p:nvPr/>
        </p:nvSpPr>
        <p:spPr>
          <a:xfrm rot="0">
            <a:off x="1503274" y="2675163"/>
            <a:ext cx="4992489" cy="588264"/>
          </a:xfrm>
          <a:prstGeom prst="rect">
            <a:avLst/>
          </a:prstGeom>
        </p:spPr>
        <p:txBody>
          <a:bodyPr anchor="t" rtlCol="false" tIns="0" lIns="0" bIns="0" rIns="0">
            <a:spAutoFit/>
          </a:bodyPr>
          <a:lstStyle/>
          <a:p>
            <a:pPr algn="l">
              <a:lnSpc>
                <a:spcPts val="4851"/>
              </a:lnSpc>
            </a:pPr>
            <a:r>
              <a:rPr lang="en-US" sz="3465">
                <a:solidFill>
                  <a:srgbClr val="004AAD"/>
                </a:solidFill>
                <a:latin typeface="League Gothic"/>
                <a:ea typeface="League Gothic"/>
                <a:cs typeface="League Gothic"/>
                <a:sym typeface="League Gothic"/>
              </a:rPr>
              <a:t>YOUR RBES 3rd Q SPECIALIST NEWSLETTER</a:t>
            </a:r>
          </a:p>
        </p:txBody>
      </p:sp>
      <p:sp>
        <p:nvSpPr>
          <p:cNvPr name="TextBox 13" id="13"/>
          <p:cNvSpPr txBox="true"/>
          <p:nvPr/>
        </p:nvSpPr>
        <p:spPr>
          <a:xfrm rot="0">
            <a:off x="5411857" y="954948"/>
            <a:ext cx="1036653"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1ST GRADE</a:t>
            </a:r>
          </a:p>
        </p:txBody>
      </p:sp>
      <p:sp>
        <p:nvSpPr>
          <p:cNvPr name="TextBox 14" id="14"/>
          <p:cNvSpPr txBox="true"/>
          <p:nvPr/>
        </p:nvSpPr>
        <p:spPr>
          <a:xfrm rot="0">
            <a:off x="1008421" y="3370840"/>
            <a:ext cx="745122" cy="474859"/>
          </a:xfrm>
          <a:prstGeom prst="rect">
            <a:avLst/>
          </a:prstGeom>
        </p:spPr>
        <p:txBody>
          <a:bodyPr anchor="t" rtlCol="false" tIns="0" lIns="0" bIns="0" rIns="0">
            <a:spAutoFit/>
          </a:bodyPr>
          <a:lstStyle/>
          <a:p>
            <a:pPr algn="l">
              <a:lnSpc>
                <a:spcPts val="3837"/>
              </a:lnSpc>
            </a:pPr>
            <a:r>
              <a:rPr lang="en-US" sz="2740">
                <a:solidFill>
                  <a:srgbClr val="004AAD"/>
                </a:solidFill>
                <a:latin typeface="League Gothic"/>
                <a:ea typeface="League Gothic"/>
                <a:cs typeface="League Gothic"/>
                <a:sym typeface="League Gothic"/>
              </a:rPr>
              <a:t>IN ART...</a:t>
            </a:r>
          </a:p>
        </p:txBody>
      </p:sp>
      <p:sp>
        <p:nvSpPr>
          <p:cNvPr name="TextBox 15" id="15"/>
          <p:cNvSpPr txBox="true"/>
          <p:nvPr/>
        </p:nvSpPr>
        <p:spPr>
          <a:xfrm rot="0">
            <a:off x="702606" y="7900997"/>
            <a:ext cx="2926543" cy="1518602"/>
          </a:xfrm>
          <a:prstGeom prst="rect">
            <a:avLst/>
          </a:prstGeom>
        </p:spPr>
        <p:txBody>
          <a:bodyPr anchor="t" rtlCol="false" tIns="0" lIns="0" bIns="0" rIns="0">
            <a:spAutoFit/>
          </a:bodyPr>
          <a:lstStyle/>
          <a:p>
            <a:pPr algn="ctr">
              <a:lnSpc>
                <a:spcPts val="1512"/>
              </a:lnSpc>
            </a:pPr>
            <a:r>
              <a:rPr lang="en-US" sz="1100">
                <a:solidFill>
                  <a:srgbClr val="004AAD"/>
                </a:solidFill>
                <a:latin typeface="Happy Font TH"/>
                <a:ea typeface="Happy Font TH"/>
                <a:cs typeface="Happy Font TH"/>
                <a:sym typeface="Happy Font TH"/>
              </a:rPr>
              <a:t>STUDENTS HAVE LEARNED ABOUT FAMILY MEMBERS. WE PLACE A STRONG EMPHASIS ON PRONUNCIATION AND LISTENING COMPREHENSION. NOW, STUDENTS ARE CREATING PORTRAITS OF THEIR FAMILIES AND LABELING EACH FAMILY MEMBER WITH THE CORRESPONDING SPANISH VOCABULARY WORD.</a:t>
            </a:r>
          </a:p>
        </p:txBody>
      </p:sp>
      <p:sp>
        <p:nvSpPr>
          <p:cNvPr name="TextBox 16" id="16"/>
          <p:cNvSpPr txBox="true"/>
          <p:nvPr/>
        </p:nvSpPr>
        <p:spPr>
          <a:xfrm rot="0">
            <a:off x="2661988" y="3896106"/>
            <a:ext cx="4692044" cy="900589"/>
          </a:xfrm>
          <a:prstGeom prst="rect">
            <a:avLst/>
          </a:prstGeom>
        </p:spPr>
        <p:txBody>
          <a:bodyPr anchor="t" rtlCol="false" tIns="0" lIns="0" bIns="0" rIns="0">
            <a:spAutoFit/>
          </a:bodyPr>
          <a:lstStyle/>
          <a:p>
            <a:pPr algn="ctr">
              <a:lnSpc>
                <a:spcPts val="1443"/>
              </a:lnSpc>
            </a:pPr>
            <a:r>
              <a:rPr lang="en-US" sz="1050" spc="10">
                <a:solidFill>
                  <a:srgbClr val="004AAD"/>
                </a:solidFill>
                <a:latin typeface="Happy Font TH"/>
                <a:ea typeface="Happy Font TH"/>
                <a:cs typeface="Happy Font TH"/>
                <a:sym typeface="Happy Font TH"/>
              </a:rPr>
              <a:t>D</a:t>
            </a:r>
            <a:r>
              <a:rPr lang="en-US" sz="1050" spc="10">
                <a:solidFill>
                  <a:srgbClr val="004AAD"/>
                </a:solidFill>
                <a:latin typeface="Happy Font TH"/>
                <a:ea typeface="Happy Font TH"/>
                <a:cs typeface="Happy Font TH"/>
                <a:sym typeface="Happy Font TH"/>
              </a:rPr>
              <a:t>uring February (Heart Month), students completed our Health and Fitness Unit. They learned about heart health, MyPlate, and the four areas of fitness. We explored these ideas through fun movement activities, such as jump rope.</a:t>
            </a:r>
          </a:p>
          <a:p>
            <a:pPr algn="ctr">
              <a:lnSpc>
                <a:spcPts val="1443"/>
              </a:lnSpc>
            </a:pPr>
            <a:r>
              <a:rPr lang="en-US" sz="1050" spc="10">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p:txBody>
      </p:sp>
      <p:sp>
        <p:nvSpPr>
          <p:cNvPr name="TextBox 17" id="17"/>
          <p:cNvSpPr txBox="true"/>
          <p:nvPr/>
        </p:nvSpPr>
        <p:spPr>
          <a:xfrm rot="0">
            <a:off x="1551842" y="6983854"/>
            <a:ext cx="36633" cy="225428"/>
          </a:xfrm>
          <a:prstGeom prst="rect">
            <a:avLst/>
          </a:prstGeom>
        </p:spPr>
        <p:txBody>
          <a:bodyPr anchor="t" rtlCol="false" tIns="0" lIns="0" bIns="0" rIns="0">
            <a:spAutoFit/>
          </a:bodyPr>
          <a:lstStyle/>
          <a:p>
            <a:pPr algn="l">
              <a:lnSpc>
                <a:spcPts val="1700"/>
              </a:lnSpc>
            </a:pPr>
            <a:r>
              <a:rPr lang="en-US" sz="1131">
                <a:solidFill>
                  <a:srgbClr val="004AAD"/>
                </a:solidFill>
                <a:latin typeface="Happy Font TH"/>
                <a:ea typeface="Happy Font TH"/>
                <a:cs typeface="Happy Font TH"/>
                <a:sym typeface="Happy Font TH"/>
              </a:rPr>
              <a:t> </a:t>
            </a:r>
          </a:p>
        </p:txBody>
      </p:sp>
      <p:sp>
        <p:nvSpPr>
          <p:cNvPr name="TextBox 18" id="18"/>
          <p:cNvSpPr txBox="true"/>
          <p:nvPr/>
        </p:nvSpPr>
        <p:spPr>
          <a:xfrm rot="0">
            <a:off x="1309449" y="7243810"/>
            <a:ext cx="1596447" cy="676237"/>
          </a:xfrm>
          <a:prstGeom prst="rect">
            <a:avLst/>
          </a:prstGeom>
        </p:spPr>
        <p:txBody>
          <a:bodyPr anchor="t" rtlCol="false" tIns="0" lIns="0" bIns="0" rIns="0">
            <a:spAutoFit/>
          </a:bodyPr>
          <a:lstStyle/>
          <a:p>
            <a:pPr algn="l">
              <a:lnSpc>
                <a:spcPts val="5541"/>
              </a:lnSpc>
            </a:pPr>
            <a:r>
              <a:rPr lang="en-US" sz="3687">
                <a:solidFill>
                  <a:srgbClr val="004AAD"/>
                </a:solidFill>
                <a:latin typeface="League Gothic"/>
                <a:ea typeface="League Gothic"/>
                <a:cs typeface="League Gothic"/>
                <a:sym typeface="League Gothic"/>
              </a:rPr>
              <a:t>IN SPANISH...</a:t>
            </a:r>
          </a:p>
        </p:txBody>
      </p:sp>
      <p:sp>
        <p:nvSpPr>
          <p:cNvPr name="TextBox 19" id="19"/>
          <p:cNvSpPr txBox="true"/>
          <p:nvPr/>
        </p:nvSpPr>
        <p:spPr>
          <a:xfrm rot="0">
            <a:off x="3131306" y="5082445"/>
            <a:ext cx="1170365" cy="516284"/>
          </a:xfrm>
          <a:prstGeom prst="rect">
            <a:avLst/>
          </a:prstGeom>
        </p:spPr>
        <p:txBody>
          <a:bodyPr anchor="t" rtlCol="false" tIns="0" lIns="0" bIns="0" rIns="0">
            <a:spAutoFit/>
          </a:bodyPr>
          <a:lstStyle/>
          <a:p>
            <a:pPr algn="l">
              <a:lnSpc>
                <a:spcPts val="4130"/>
              </a:lnSpc>
            </a:pPr>
            <a:r>
              <a:rPr lang="en-US" sz="2950">
                <a:solidFill>
                  <a:srgbClr val="004AAD"/>
                </a:solidFill>
                <a:latin typeface="League Gothic"/>
                <a:ea typeface="League Gothic"/>
                <a:cs typeface="League Gothic"/>
                <a:sym typeface="League Gothic"/>
              </a:rPr>
              <a:t>IN</a:t>
            </a:r>
            <a:r>
              <a:rPr lang="en-US" sz="2950">
                <a:solidFill>
                  <a:srgbClr val="000000"/>
                </a:solidFill>
                <a:latin typeface="League Gothic"/>
                <a:ea typeface="League Gothic"/>
                <a:cs typeface="League Gothic"/>
                <a:sym typeface="League Gothic"/>
              </a:rPr>
              <a:t> </a:t>
            </a:r>
            <a:r>
              <a:rPr lang="en-US" sz="2950">
                <a:solidFill>
                  <a:srgbClr val="004AAD"/>
                </a:solidFill>
                <a:latin typeface="League Gothic"/>
                <a:ea typeface="League Gothic"/>
                <a:cs typeface="League Gothic"/>
                <a:sym typeface="League Gothic"/>
              </a:rPr>
              <a:t>SCIENCE..</a:t>
            </a:r>
          </a:p>
        </p:txBody>
      </p:sp>
      <p:sp>
        <p:nvSpPr>
          <p:cNvPr name="TextBox 20" id="20"/>
          <p:cNvSpPr txBox="true"/>
          <p:nvPr/>
        </p:nvSpPr>
        <p:spPr>
          <a:xfrm rot="0">
            <a:off x="108000" y="3501671"/>
            <a:ext cx="2279178" cy="3599330"/>
          </a:xfrm>
          <a:prstGeom prst="rect">
            <a:avLst/>
          </a:prstGeom>
        </p:spPr>
        <p:txBody>
          <a:bodyPr anchor="t" rtlCol="false" tIns="0" lIns="0" bIns="0" rIns="0">
            <a:spAutoFit/>
          </a:bodyPr>
          <a:lstStyle/>
          <a:p>
            <a:pPr algn="ctr">
              <a:lnSpc>
                <a:spcPts val="2027"/>
              </a:lnSpc>
            </a:pPr>
          </a:p>
          <a:p>
            <a:pPr algn="ctr">
              <a:lnSpc>
                <a:spcPts val="2027"/>
              </a:lnSpc>
            </a:pPr>
            <a:r>
              <a:rPr lang="en-US" sz="1500" spc="15">
                <a:solidFill>
                  <a:srgbClr val="004AAD"/>
                </a:solidFill>
                <a:latin typeface="Happy Font TH"/>
                <a:ea typeface="Happy Font TH"/>
                <a:cs typeface="Happy Font TH"/>
                <a:sym typeface="Happy Font TH"/>
              </a:rPr>
              <a:t>S</a:t>
            </a:r>
            <a:r>
              <a:rPr lang="en-US" sz="1500" spc="15">
                <a:solidFill>
                  <a:srgbClr val="004AAD"/>
                </a:solidFill>
                <a:latin typeface="Happy Font TH"/>
                <a:ea typeface="Happy Font TH"/>
                <a:cs typeface="Happy Font TH"/>
                <a:sym typeface="Happy Font TH"/>
              </a:rPr>
              <a:t>tudents have been learning about weaving. Students have been using yarn and learning how to use their hands as the loom, creating finger knitting. We have advanced to weaving on their own wooden loom of crossed popsicle sticks! They are beautiful! Next, we will be moving into a clay unit.</a:t>
            </a:r>
          </a:p>
        </p:txBody>
      </p:sp>
      <p:sp>
        <p:nvSpPr>
          <p:cNvPr name="TextBox 21" id="21"/>
          <p:cNvSpPr txBox="true"/>
          <p:nvPr/>
        </p:nvSpPr>
        <p:spPr>
          <a:xfrm rot="0">
            <a:off x="4223490" y="7950927"/>
            <a:ext cx="2450344" cy="869320"/>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EXPLORING CULTURES THROUGH STORIES, AND PRACTICING SEL SKILLS</a:t>
            </a:r>
          </a:p>
        </p:txBody>
      </p:sp>
      <p:sp>
        <p:nvSpPr>
          <p:cNvPr name="TextBox 22" id="22"/>
          <p:cNvSpPr txBox="true"/>
          <p:nvPr/>
        </p:nvSpPr>
        <p:spPr>
          <a:xfrm rot="0">
            <a:off x="5476831" y="5652553"/>
            <a:ext cx="1877201" cy="1187945"/>
          </a:xfrm>
          <a:prstGeom prst="rect">
            <a:avLst/>
          </a:prstGeom>
        </p:spPr>
        <p:txBody>
          <a:bodyPr anchor="t" rtlCol="false" tIns="0" lIns="0" bIns="0" rIns="0">
            <a:spAutoFit/>
          </a:bodyPr>
          <a:lstStyle/>
          <a:p>
            <a:pPr algn="ctr">
              <a:lnSpc>
                <a:spcPts val="1607"/>
              </a:lnSpc>
            </a:pPr>
            <a:r>
              <a:rPr lang="en-US" sz="1184">
                <a:solidFill>
                  <a:srgbClr val="004AAD"/>
                </a:solidFill>
                <a:latin typeface="Happy Font TH"/>
                <a:ea typeface="Happy Font TH"/>
                <a:cs typeface="Happy Font TH"/>
                <a:sym typeface="Happy Font TH"/>
              </a:rPr>
              <a:t>While continuing to review rhythm, students have been learning about pitch. We are also learning about the instruments of the orchestra.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8994" y="-1127255"/>
            <a:ext cx="8404689" cy="11963514"/>
          </a:xfrm>
          <a:custGeom>
            <a:avLst/>
            <a:gdLst/>
            <a:ahLst/>
            <a:cxnLst/>
            <a:rect r="r" b="b" t="t" l="l"/>
            <a:pathLst>
              <a:path h="11963514" w="8404689">
                <a:moveTo>
                  <a:pt x="0" y="0"/>
                </a:moveTo>
                <a:lnTo>
                  <a:pt x="8404688" y="0"/>
                </a:lnTo>
                <a:lnTo>
                  <a:pt x="8404688" y="11963514"/>
                </a:lnTo>
                <a:lnTo>
                  <a:pt x="0" y="119635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12780">
            <a:off x="2435093" y="503861"/>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4" id="4"/>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5" id="5"/>
          <p:cNvSpPr txBox="true"/>
          <p:nvPr/>
        </p:nvSpPr>
        <p:spPr>
          <a:xfrm rot="0">
            <a:off x="1503274" y="2675163"/>
            <a:ext cx="5059363" cy="588264"/>
          </a:xfrm>
          <a:prstGeom prst="rect">
            <a:avLst/>
          </a:prstGeom>
        </p:spPr>
        <p:txBody>
          <a:bodyPr anchor="t" rtlCol="false" tIns="0" lIns="0" bIns="0" rIns="0">
            <a:spAutoFit/>
          </a:bodyPr>
          <a:lstStyle/>
          <a:p>
            <a:pPr algn="l">
              <a:lnSpc>
                <a:spcPts val="4851"/>
              </a:lnSpc>
            </a:pPr>
            <a:r>
              <a:rPr lang="en-US" sz="3465">
                <a:solidFill>
                  <a:srgbClr val="004AAD"/>
                </a:solidFill>
                <a:latin typeface="League Gothic"/>
                <a:ea typeface="League Gothic"/>
                <a:cs typeface="League Gothic"/>
                <a:sym typeface="League Gothic"/>
              </a:rPr>
              <a:t>YOUR RBES 3RD Q SPECIALIST NEWSLETTER</a:t>
            </a:r>
          </a:p>
        </p:txBody>
      </p:sp>
      <p:sp>
        <p:nvSpPr>
          <p:cNvPr name="TextBox 6" id="6"/>
          <p:cNvSpPr txBox="true"/>
          <p:nvPr/>
        </p:nvSpPr>
        <p:spPr>
          <a:xfrm rot="0">
            <a:off x="5508412" y="929240"/>
            <a:ext cx="1127493"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2ND GRADE</a:t>
            </a:r>
          </a:p>
        </p:txBody>
      </p:sp>
      <p:sp>
        <p:nvSpPr>
          <p:cNvPr name="TextBox 7" id="7"/>
          <p:cNvSpPr txBox="true"/>
          <p:nvPr/>
        </p:nvSpPr>
        <p:spPr>
          <a:xfrm rot="0">
            <a:off x="300343" y="3530384"/>
            <a:ext cx="2150325" cy="3476285"/>
          </a:xfrm>
          <a:prstGeom prst="rect">
            <a:avLst/>
          </a:prstGeom>
        </p:spPr>
        <p:txBody>
          <a:bodyPr anchor="t" rtlCol="false" tIns="0" lIns="0" bIns="0" rIns="0">
            <a:spAutoFit/>
          </a:bodyPr>
          <a:lstStyle/>
          <a:p>
            <a:pPr algn="ctr">
              <a:lnSpc>
                <a:spcPts val="2104"/>
              </a:lnSpc>
            </a:pPr>
            <a:r>
              <a:rPr lang="en-US" sz="1557" spc="15">
                <a:solidFill>
                  <a:srgbClr val="004AAD"/>
                </a:solidFill>
                <a:latin typeface="Happy Font TH"/>
                <a:ea typeface="Happy Font TH"/>
                <a:cs typeface="Happy Font TH"/>
                <a:sym typeface="Happy Font TH"/>
              </a:rPr>
              <a:t>IN ART...</a:t>
            </a:r>
          </a:p>
          <a:p>
            <a:pPr algn="ctr">
              <a:lnSpc>
                <a:spcPts val="1969"/>
              </a:lnSpc>
            </a:pPr>
            <a:r>
              <a:rPr lang="en-US" sz="1457" spc="14">
                <a:solidFill>
                  <a:srgbClr val="004AAD"/>
                </a:solidFill>
                <a:latin typeface="Happy Font TH"/>
                <a:ea typeface="Happy Font TH"/>
                <a:cs typeface="Happy Font TH"/>
                <a:sym typeface="Happy Font TH"/>
              </a:rPr>
              <a:t>S</a:t>
            </a:r>
            <a:r>
              <a:rPr lang="en-US" sz="1457" spc="14">
                <a:solidFill>
                  <a:srgbClr val="004AAD"/>
                </a:solidFill>
                <a:latin typeface="Happy Font TH"/>
                <a:ea typeface="Happy Font TH"/>
                <a:cs typeface="Happy Font TH"/>
                <a:sym typeface="Happy Font TH"/>
              </a:rPr>
              <a:t>tudents have been learning about weaving. Students have been using yarn and learning how to use their hands as the loom, creating finger knitting. We have advanced to weaving on their own wooden loom of crossed popsicle sticks! They are beautiful! Next, we will be moving into a clay unit.</a:t>
            </a:r>
          </a:p>
        </p:txBody>
      </p:sp>
      <p:sp>
        <p:nvSpPr>
          <p:cNvPr name="TextBox 8" id="8"/>
          <p:cNvSpPr txBox="true"/>
          <p:nvPr/>
        </p:nvSpPr>
        <p:spPr>
          <a:xfrm rot="0">
            <a:off x="5188283" y="3492284"/>
            <a:ext cx="592782" cy="431800"/>
          </a:xfrm>
          <a:prstGeom prst="rect">
            <a:avLst/>
          </a:prstGeom>
        </p:spPr>
        <p:txBody>
          <a:bodyPr anchor="t" rtlCol="false" tIns="0" lIns="0" bIns="0" rIns="0">
            <a:spAutoFit/>
          </a:bodyPr>
          <a:lstStyle/>
          <a:p>
            <a:pPr algn="l">
              <a:lnSpc>
                <a:spcPts val="3500"/>
              </a:lnSpc>
            </a:pPr>
            <a:r>
              <a:rPr lang="en-US" sz="2500">
                <a:solidFill>
                  <a:srgbClr val="004AAD"/>
                </a:solidFill>
                <a:latin typeface="League Gothic"/>
                <a:ea typeface="League Gothic"/>
                <a:cs typeface="League Gothic"/>
                <a:sym typeface="League Gothic"/>
              </a:rPr>
              <a:t>IN PE...</a:t>
            </a:r>
          </a:p>
        </p:txBody>
      </p:sp>
      <p:sp>
        <p:nvSpPr>
          <p:cNvPr name="TextBox 9" id="9"/>
          <p:cNvSpPr txBox="true"/>
          <p:nvPr/>
        </p:nvSpPr>
        <p:spPr>
          <a:xfrm rot="0">
            <a:off x="5056603" y="5716177"/>
            <a:ext cx="2383807" cy="1196980"/>
          </a:xfrm>
          <a:prstGeom prst="rect">
            <a:avLst/>
          </a:prstGeom>
        </p:spPr>
        <p:txBody>
          <a:bodyPr anchor="t" rtlCol="false" tIns="0" lIns="0" bIns="0" rIns="0">
            <a:spAutoFit/>
          </a:bodyPr>
          <a:lstStyle/>
          <a:p>
            <a:pPr algn="ctr">
              <a:lnSpc>
                <a:spcPts val="1467"/>
              </a:lnSpc>
            </a:pPr>
            <a:r>
              <a:rPr lang="en-US" sz="2934">
                <a:solidFill>
                  <a:srgbClr val="004AAD"/>
                </a:solidFill>
                <a:latin typeface="League Gothic"/>
                <a:ea typeface="League Gothic"/>
                <a:cs typeface="League Gothic"/>
                <a:sym typeface="League Gothic"/>
              </a:rPr>
              <a:t>IN MUSIC...</a:t>
            </a:r>
          </a:p>
          <a:p>
            <a:pPr algn="ctr">
              <a:lnSpc>
                <a:spcPts val="1474"/>
              </a:lnSpc>
            </a:pPr>
            <a:r>
              <a:rPr lang="en-US" sz="1100" spc="11">
                <a:solidFill>
                  <a:srgbClr val="004AAD"/>
                </a:solidFill>
                <a:latin typeface="Happy Font TH"/>
                <a:ea typeface="Happy Font TH"/>
                <a:cs typeface="Happy Font TH"/>
                <a:sym typeface="Happy Font TH"/>
              </a:rPr>
              <a:t>2nd grade has finished up learning about the instruments of the orchestra. Students have moved to learning about how musicians read pitch using the staff using our solfege scale (do, re, mi...).</a:t>
            </a:r>
          </a:p>
        </p:txBody>
      </p:sp>
      <p:sp>
        <p:nvSpPr>
          <p:cNvPr name="TextBox 10" id="10"/>
          <p:cNvSpPr txBox="true"/>
          <p:nvPr/>
        </p:nvSpPr>
        <p:spPr>
          <a:xfrm rot="0">
            <a:off x="5786552" y="5676357"/>
            <a:ext cx="36262" cy="318792"/>
          </a:xfrm>
          <a:prstGeom prst="rect">
            <a:avLst/>
          </a:prstGeom>
        </p:spPr>
        <p:txBody>
          <a:bodyPr anchor="t" rtlCol="false" tIns="0" lIns="0" bIns="0" rIns="0">
            <a:spAutoFit/>
          </a:bodyPr>
          <a:lstStyle/>
          <a:p>
            <a:pPr algn="l">
              <a:lnSpc>
                <a:spcPts val="2799"/>
              </a:lnSpc>
            </a:pPr>
            <a:r>
              <a:rPr lang="en-US" sz="1119">
                <a:solidFill>
                  <a:srgbClr val="004AAD"/>
                </a:solidFill>
                <a:latin typeface="Happy Font TH"/>
                <a:ea typeface="Happy Font TH"/>
                <a:cs typeface="Happy Font TH"/>
                <a:sym typeface="Happy Font TH"/>
              </a:rPr>
              <a:t> </a:t>
            </a:r>
          </a:p>
        </p:txBody>
      </p:sp>
      <p:sp>
        <p:nvSpPr>
          <p:cNvPr name="TextBox 11" id="11"/>
          <p:cNvSpPr txBox="true"/>
          <p:nvPr/>
        </p:nvSpPr>
        <p:spPr>
          <a:xfrm rot="0">
            <a:off x="1006802" y="7622448"/>
            <a:ext cx="1596447" cy="323812"/>
          </a:xfrm>
          <a:prstGeom prst="rect">
            <a:avLst/>
          </a:prstGeom>
        </p:spPr>
        <p:txBody>
          <a:bodyPr anchor="t" rtlCol="false" tIns="0" lIns="0" bIns="0" rIns="0">
            <a:spAutoFit/>
          </a:bodyPr>
          <a:lstStyle/>
          <a:p>
            <a:pPr algn="l">
              <a:lnSpc>
                <a:spcPts val="1843"/>
              </a:lnSpc>
            </a:pPr>
            <a:r>
              <a:rPr lang="en-US" sz="3687">
                <a:solidFill>
                  <a:srgbClr val="004AAD"/>
                </a:solidFill>
                <a:latin typeface="League Gothic"/>
                <a:ea typeface="League Gothic"/>
                <a:cs typeface="League Gothic"/>
                <a:sym typeface="League Gothic"/>
              </a:rPr>
              <a:t>IN SPANISH...</a:t>
            </a:r>
          </a:p>
        </p:txBody>
      </p:sp>
      <p:sp>
        <p:nvSpPr>
          <p:cNvPr name="TextBox 12" id="12"/>
          <p:cNvSpPr txBox="true"/>
          <p:nvPr/>
        </p:nvSpPr>
        <p:spPr>
          <a:xfrm rot="0">
            <a:off x="1691983" y="7787926"/>
            <a:ext cx="38519" cy="339862"/>
          </a:xfrm>
          <a:prstGeom prst="rect">
            <a:avLst/>
          </a:prstGeom>
        </p:spPr>
        <p:txBody>
          <a:bodyPr anchor="t" rtlCol="false" tIns="0" lIns="0" bIns="0" rIns="0">
            <a:spAutoFit/>
          </a:bodyPr>
          <a:lstStyle/>
          <a:p>
            <a:pPr algn="l">
              <a:lnSpc>
                <a:spcPts val="2973"/>
              </a:lnSpc>
            </a:pPr>
            <a:r>
              <a:rPr lang="en-US" sz="1189">
                <a:solidFill>
                  <a:srgbClr val="004AAD"/>
                </a:solidFill>
                <a:latin typeface="Happy Font TH"/>
                <a:ea typeface="Happy Font TH"/>
                <a:cs typeface="Happy Font TH"/>
                <a:sym typeface="Happy Font TH"/>
              </a:rPr>
              <a:t> </a:t>
            </a:r>
          </a:p>
        </p:txBody>
      </p:sp>
      <p:sp>
        <p:nvSpPr>
          <p:cNvPr name="TextBox 13" id="13"/>
          <p:cNvSpPr txBox="true"/>
          <p:nvPr/>
        </p:nvSpPr>
        <p:spPr>
          <a:xfrm rot="0">
            <a:off x="2748095" y="5652070"/>
            <a:ext cx="2013234" cy="1238185"/>
          </a:xfrm>
          <a:prstGeom prst="rect">
            <a:avLst/>
          </a:prstGeom>
        </p:spPr>
        <p:txBody>
          <a:bodyPr anchor="t" rtlCol="false" tIns="0" lIns="0" bIns="0" rIns="0">
            <a:spAutoFit/>
          </a:bodyPr>
          <a:lstStyle/>
          <a:p>
            <a:pPr algn="ctr">
              <a:lnSpc>
                <a:spcPts val="1713"/>
              </a:lnSpc>
            </a:pPr>
            <a:r>
              <a:rPr lang="en-US" sz="1251">
                <a:solidFill>
                  <a:srgbClr val="004AAD"/>
                </a:solidFill>
                <a:latin typeface="Happy Font TH"/>
                <a:ea typeface="Happy Font TH"/>
                <a:cs typeface="Happy Font TH"/>
                <a:sym typeface="Happy Font TH"/>
              </a:rPr>
              <a:t>STUDENTS HAVE </a:t>
            </a:r>
            <a:r>
              <a:rPr lang="en-US" sz="1251">
                <a:solidFill>
                  <a:srgbClr val="004AAD"/>
                </a:solidFill>
                <a:latin typeface="Happy Font TH"/>
                <a:ea typeface="Happy Font TH"/>
                <a:cs typeface="Happy Font TH"/>
                <a:sym typeface="Happy Font TH"/>
              </a:rPr>
              <a:t>INVESTIGATED WEATHER PATTERNS AND THE TOOLS USED TO MEASURE AND COLLECT WEATHER DATA.</a:t>
            </a:r>
          </a:p>
        </p:txBody>
      </p:sp>
      <p:sp>
        <p:nvSpPr>
          <p:cNvPr name="TextBox 14" id="14"/>
          <p:cNvSpPr txBox="true"/>
          <p:nvPr/>
        </p:nvSpPr>
        <p:spPr>
          <a:xfrm rot="0">
            <a:off x="3091710" y="5085924"/>
            <a:ext cx="1349750" cy="585197"/>
          </a:xfrm>
          <a:prstGeom prst="rect">
            <a:avLst/>
          </a:prstGeom>
        </p:spPr>
        <p:txBody>
          <a:bodyPr anchor="t" rtlCol="false" tIns="0" lIns="0" bIns="0" rIns="0">
            <a:spAutoFit/>
          </a:bodyPr>
          <a:lstStyle/>
          <a:p>
            <a:pPr algn="ctr">
              <a:lnSpc>
                <a:spcPts val="4763"/>
              </a:lnSpc>
            </a:pPr>
            <a:r>
              <a:rPr lang="en-US" sz="3402">
                <a:solidFill>
                  <a:srgbClr val="004AAD"/>
                </a:solidFill>
                <a:latin typeface="League Gothic"/>
                <a:ea typeface="League Gothic"/>
                <a:cs typeface="League Gothic"/>
                <a:sym typeface="League Gothic"/>
              </a:rPr>
              <a:t>IN</a:t>
            </a:r>
            <a:r>
              <a:rPr lang="en-US" sz="3402">
                <a:solidFill>
                  <a:srgbClr val="000000"/>
                </a:solidFill>
                <a:latin typeface="League Gothic"/>
                <a:ea typeface="League Gothic"/>
                <a:cs typeface="League Gothic"/>
                <a:sym typeface="League Gothic"/>
              </a:rPr>
              <a:t> </a:t>
            </a:r>
            <a:r>
              <a:rPr lang="en-US" sz="3402">
                <a:solidFill>
                  <a:srgbClr val="004AAD"/>
                </a:solidFill>
                <a:latin typeface="League Gothic"/>
                <a:ea typeface="League Gothic"/>
                <a:cs typeface="League Gothic"/>
                <a:sym typeface="League Gothic"/>
              </a:rPr>
              <a:t>SCIENCE..</a:t>
            </a:r>
          </a:p>
        </p:txBody>
      </p:sp>
      <p:sp>
        <p:nvSpPr>
          <p:cNvPr name="TextBox 15" id="15"/>
          <p:cNvSpPr txBox="true"/>
          <p:nvPr/>
        </p:nvSpPr>
        <p:spPr>
          <a:xfrm rot="0">
            <a:off x="4528442" y="7432738"/>
            <a:ext cx="2151155" cy="522075"/>
          </a:xfrm>
          <a:prstGeom prst="rect">
            <a:avLst/>
          </a:prstGeom>
        </p:spPr>
        <p:txBody>
          <a:bodyPr anchor="t" rtlCol="false" tIns="0" lIns="0" bIns="0" rIns="0">
            <a:spAutoFit/>
          </a:bodyPr>
          <a:lstStyle/>
          <a:p>
            <a:pPr algn="ctr">
              <a:lnSpc>
                <a:spcPts val="4270"/>
              </a:lnSpc>
            </a:pPr>
            <a:r>
              <a:rPr lang="en-US" sz="3050">
                <a:solidFill>
                  <a:srgbClr val="004AAD"/>
                </a:solidFill>
                <a:latin typeface="League Gothic"/>
                <a:ea typeface="League Gothic"/>
                <a:cs typeface="League Gothic"/>
                <a:sym typeface="League Gothic"/>
              </a:rPr>
              <a:t>IN THE MEDIA CENTER</a:t>
            </a:r>
          </a:p>
        </p:txBody>
      </p:sp>
      <p:sp>
        <p:nvSpPr>
          <p:cNvPr name="TextBox 16" id="16"/>
          <p:cNvSpPr txBox="true"/>
          <p:nvPr/>
        </p:nvSpPr>
        <p:spPr>
          <a:xfrm rot="0">
            <a:off x="3505979" y="3856753"/>
            <a:ext cx="3742236" cy="1092194"/>
          </a:xfrm>
          <a:prstGeom prst="rect">
            <a:avLst/>
          </a:prstGeom>
        </p:spPr>
        <p:txBody>
          <a:bodyPr anchor="t" rtlCol="false" tIns="0" lIns="0" bIns="0" rIns="0">
            <a:spAutoFit/>
          </a:bodyPr>
          <a:lstStyle/>
          <a:p>
            <a:pPr algn="ctr">
              <a:lnSpc>
                <a:spcPts val="1062"/>
              </a:lnSpc>
            </a:pPr>
            <a:r>
              <a:rPr lang="en-US" sz="1099">
                <a:solidFill>
                  <a:srgbClr val="004AAD"/>
                </a:solidFill>
                <a:latin typeface="Happy Font TH"/>
                <a:ea typeface="Happy Font TH"/>
                <a:cs typeface="Happy Font TH"/>
                <a:sym typeface="Happy Font TH"/>
              </a:rPr>
              <a:t>D</a:t>
            </a:r>
            <a:r>
              <a:rPr lang="en-US" sz="1099">
                <a:solidFill>
                  <a:srgbClr val="004AAD"/>
                </a:solidFill>
                <a:latin typeface="Happy Font TH"/>
                <a:ea typeface="Happy Font TH"/>
                <a:cs typeface="Happy Font TH"/>
                <a:sym typeface="Happy Font TH"/>
              </a:rPr>
              <a:t>uring February (Heart Month), students completed our Health and Fitness Unit. They learned about heart health, MyPlate, and the four areas of fitness. We explored these ideas through fun movement activities, such as jump rope.</a:t>
            </a:r>
          </a:p>
          <a:p>
            <a:pPr algn="ctr">
              <a:lnSpc>
                <a:spcPts val="1062"/>
              </a:lnSpc>
            </a:pPr>
            <a:r>
              <a:rPr lang="en-US" sz="1099">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a:p>
            <a:pPr algn="l">
              <a:lnSpc>
                <a:spcPts val="1207"/>
              </a:lnSpc>
            </a:pPr>
          </a:p>
        </p:txBody>
      </p:sp>
      <p:sp>
        <p:nvSpPr>
          <p:cNvPr name="TextBox 17" id="17"/>
          <p:cNvSpPr txBox="true"/>
          <p:nvPr/>
        </p:nvSpPr>
        <p:spPr>
          <a:xfrm rot="0">
            <a:off x="898870" y="8010244"/>
            <a:ext cx="2987330" cy="1791026"/>
          </a:xfrm>
          <a:prstGeom prst="rect">
            <a:avLst/>
          </a:prstGeom>
        </p:spPr>
        <p:txBody>
          <a:bodyPr anchor="t" rtlCol="false" tIns="0" lIns="0" bIns="0" rIns="0">
            <a:spAutoFit/>
          </a:bodyPr>
          <a:lstStyle/>
          <a:p>
            <a:pPr algn="ctr">
              <a:lnSpc>
                <a:spcPts val="1649"/>
              </a:lnSpc>
            </a:pPr>
            <a:r>
              <a:rPr lang="en-US" sz="1189">
                <a:solidFill>
                  <a:srgbClr val="004AAD"/>
                </a:solidFill>
                <a:latin typeface="Happy Font TH"/>
                <a:ea typeface="Happy Font TH"/>
                <a:cs typeface="Happy Font TH"/>
                <a:sym typeface="Happy Font TH"/>
              </a:rPr>
              <a:t>STUDENTS HAVE LEARNED VOCABULARY FOR FAMILY MEMBERS IN SPANISH. </a:t>
            </a:r>
          </a:p>
          <a:p>
            <a:pPr algn="ctr">
              <a:lnSpc>
                <a:spcPts val="1649"/>
              </a:lnSpc>
            </a:pPr>
            <a:r>
              <a:rPr lang="en-US" sz="1189">
                <a:solidFill>
                  <a:srgbClr val="004AAD"/>
                </a:solidFill>
                <a:latin typeface="Happy Font TH"/>
                <a:ea typeface="Happy Font TH"/>
                <a:cs typeface="Happy Font TH"/>
                <a:sym typeface="Happy Font TH"/>
              </a:rPr>
              <a:t>THEY ALSO PRACTICED USING THE ARTICLES “EL” AND “LA” WITH THIS VOCABULARY. NOW, THEY ARE APPLYING WHAT THEY’VE LEARNED BY WRITING SHORT SENTENCES ABOUT THEIR FAMILIES.</a:t>
            </a:r>
          </a:p>
          <a:p>
            <a:pPr algn="ctr">
              <a:lnSpc>
                <a:spcPts val="1649"/>
              </a:lnSpc>
            </a:pPr>
          </a:p>
        </p:txBody>
      </p:sp>
      <p:sp>
        <p:nvSpPr>
          <p:cNvPr name="TextBox 18" id="18"/>
          <p:cNvSpPr txBox="true"/>
          <p:nvPr/>
        </p:nvSpPr>
        <p:spPr>
          <a:xfrm rot="0">
            <a:off x="4378847" y="7935763"/>
            <a:ext cx="2450344" cy="869320"/>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EXPLORING CULTURES THROUGH STORIES, AND PRACTICING SEL SKILLS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7732" y="-1127255"/>
            <a:ext cx="8497072" cy="12015864"/>
          </a:xfrm>
          <a:custGeom>
            <a:avLst/>
            <a:gdLst/>
            <a:ahLst/>
            <a:cxnLst/>
            <a:rect r="r" b="b" t="t" l="l"/>
            <a:pathLst>
              <a:path h="12015864" w="8497072">
                <a:moveTo>
                  <a:pt x="0" y="0"/>
                </a:moveTo>
                <a:lnTo>
                  <a:pt x="8497072" y="0"/>
                </a:lnTo>
                <a:lnTo>
                  <a:pt x="8497072" y="12015864"/>
                </a:lnTo>
                <a:lnTo>
                  <a:pt x="0" y="12015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12780">
            <a:off x="2442484" y="459532"/>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4" id="4"/>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5" id="5"/>
          <p:cNvSpPr txBox="true"/>
          <p:nvPr/>
        </p:nvSpPr>
        <p:spPr>
          <a:xfrm rot="0">
            <a:off x="1503274" y="2675163"/>
            <a:ext cx="5059363" cy="588264"/>
          </a:xfrm>
          <a:prstGeom prst="rect">
            <a:avLst/>
          </a:prstGeom>
        </p:spPr>
        <p:txBody>
          <a:bodyPr anchor="t" rtlCol="false" tIns="0" lIns="0" bIns="0" rIns="0">
            <a:spAutoFit/>
          </a:bodyPr>
          <a:lstStyle/>
          <a:p>
            <a:pPr algn="l">
              <a:lnSpc>
                <a:spcPts val="4851"/>
              </a:lnSpc>
            </a:pPr>
            <a:r>
              <a:rPr lang="en-US" sz="3465">
                <a:solidFill>
                  <a:srgbClr val="004AAD"/>
                </a:solidFill>
                <a:latin typeface="League Gothic"/>
                <a:ea typeface="League Gothic"/>
                <a:cs typeface="League Gothic"/>
                <a:sym typeface="League Gothic"/>
              </a:rPr>
              <a:t>YOUR RBES 3RD Q SPECIALIST NEWSLETTER</a:t>
            </a:r>
          </a:p>
        </p:txBody>
      </p:sp>
      <p:sp>
        <p:nvSpPr>
          <p:cNvPr name="TextBox 6" id="6"/>
          <p:cNvSpPr txBox="true"/>
          <p:nvPr/>
        </p:nvSpPr>
        <p:spPr>
          <a:xfrm rot="0">
            <a:off x="5715000" y="910981"/>
            <a:ext cx="1105662"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3RD GRADE</a:t>
            </a:r>
          </a:p>
        </p:txBody>
      </p:sp>
      <p:sp>
        <p:nvSpPr>
          <p:cNvPr name="TextBox 7" id="7"/>
          <p:cNvSpPr txBox="true"/>
          <p:nvPr/>
        </p:nvSpPr>
        <p:spPr>
          <a:xfrm rot="0">
            <a:off x="1029529" y="3426162"/>
            <a:ext cx="745884" cy="475288"/>
          </a:xfrm>
          <a:prstGeom prst="rect">
            <a:avLst/>
          </a:prstGeom>
        </p:spPr>
        <p:txBody>
          <a:bodyPr anchor="t" rtlCol="false" tIns="0" lIns="0" bIns="0" rIns="0">
            <a:spAutoFit/>
          </a:bodyPr>
          <a:lstStyle/>
          <a:p>
            <a:pPr algn="l">
              <a:lnSpc>
                <a:spcPts val="3841"/>
              </a:lnSpc>
            </a:pPr>
            <a:r>
              <a:rPr lang="en-US" sz="2743">
                <a:solidFill>
                  <a:srgbClr val="004AAD"/>
                </a:solidFill>
                <a:latin typeface="League Gothic"/>
                <a:ea typeface="League Gothic"/>
                <a:cs typeface="League Gothic"/>
                <a:sym typeface="League Gothic"/>
              </a:rPr>
              <a:t>IN ART...</a:t>
            </a:r>
          </a:p>
        </p:txBody>
      </p:sp>
      <p:sp>
        <p:nvSpPr>
          <p:cNvPr name="TextBox 8" id="8"/>
          <p:cNvSpPr txBox="true"/>
          <p:nvPr/>
        </p:nvSpPr>
        <p:spPr>
          <a:xfrm rot="0">
            <a:off x="5288861" y="3524698"/>
            <a:ext cx="592782" cy="422275"/>
          </a:xfrm>
          <a:prstGeom prst="rect">
            <a:avLst/>
          </a:prstGeom>
        </p:spPr>
        <p:txBody>
          <a:bodyPr anchor="t" rtlCol="false" tIns="0" lIns="0" bIns="0" rIns="0">
            <a:spAutoFit/>
          </a:bodyPr>
          <a:lstStyle/>
          <a:p>
            <a:pPr algn="l">
              <a:lnSpc>
                <a:spcPts val="3499"/>
              </a:lnSpc>
            </a:pPr>
            <a:r>
              <a:rPr lang="en-US" sz="2499">
                <a:solidFill>
                  <a:srgbClr val="004AAD"/>
                </a:solidFill>
                <a:latin typeface="League Gothic"/>
                <a:ea typeface="League Gothic"/>
                <a:cs typeface="League Gothic"/>
                <a:sym typeface="League Gothic"/>
              </a:rPr>
              <a:t>IN PE...</a:t>
            </a:r>
          </a:p>
        </p:txBody>
      </p:sp>
      <p:sp>
        <p:nvSpPr>
          <p:cNvPr name="TextBox 9" id="9"/>
          <p:cNvSpPr txBox="true"/>
          <p:nvPr/>
        </p:nvSpPr>
        <p:spPr>
          <a:xfrm rot="0">
            <a:off x="6171590" y="6950583"/>
            <a:ext cx="38205" cy="290627"/>
          </a:xfrm>
          <a:prstGeom prst="rect">
            <a:avLst/>
          </a:prstGeom>
        </p:spPr>
        <p:txBody>
          <a:bodyPr anchor="t" rtlCol="false" tIns="0" lIns="0" bIns="0" rIns="0">
            <a:spAutoFit/>
          </a:bodyPr>
          <a:lstStyle/>
          <a:p>
            <a:pPr algn="l">
              <a:lnSpc>
                <a:spcPts val="2414"/>
              </a:lnSpc>
            </a:pPr>
            <a:r>
              <a:rPr lang="en-US" sz="1179">
                <a:solidFill>
                  <a:srgbClr val="004AAD"/>
                </a:solidFill>
                <a:latin typeface="Happy Font TH"/>
                <a:ea typeface="Happy Font TH"/>
                <a:cs typeface="Happy Font TH"/>
                <a:sym typeface="Happy Font TH"/>
              </a:rPr>
              <a:t> </a:t>
            </a:r>
          </a:p>
        </p:txBody>
      </p:sp>
      <p:sp>
        <p:nvSpPr>
          <p:cNvPr name="TextBox 10" id="10"/>
          <p:cNvSpPr txBox="true"/>
          <p:nvPr/>
        </p:nvSpPr>
        <p:spPr>
          <a:xfrm rot="0">
            <a:off x="4507182" y="7252135"/>
            <a:ext cx="2069154" cy="694849"/>
          </a:xfrm>
          <a:prstGeom prst="rect">
            <a:avLst/>
          </a:prstGeom>
        </p:spPr>
        <p:txBody>
          <a:bodyPr anchor="t" rtlCol="false" tIns="0" lIns="0" bIns="0" rIns="0">
            <a:spAutoFit/>
          </a:bodyPr>
          <a:lstStyle/>
          <a:p>
            <a:pPr algn="l">
              <a:lnSpc>
                <a:spcPts val="6006"/>
              </a:lnSpc>
            </a:pPr>
            <a:r>
              <a:rPr lang="en-US" sz="2934">
                <a:solidFill>
                  <a:srgbClr val="004AAD"/>
                </a:solidFill>
                <a:latin typeface="League Gothic"/>
                <a:ea typeface="League Gothic"/>
                <a:cs typeface="League Gothic"/>
                <a:sym typeface="League Gothic"/>
              </a:rPr>
              <a:t>IN THE MEDIA CENTER</a:t>
            </a:r>
          </a:p>
        </p:txBody>
      </p:sp>
      <p:sp>
        <p:nvSpPr>
          <p:cNvPr name="TextBox 11" id="11"/>
          <p:cNvSpPr txBox="true"/>
          <p:nvPr/>
        </p:nvSpPr>
        <p:spPr>
          <a:xfrm rot="0">
            <a:off x="5484866" y="7999819"/>
            <a:ext cx="35804" cy="278330"/>
          </a:xfrm>
          <a:prstGeom prst="rect">
            <a:avLst/>
          </a:prstGeom>
        </p:spPr>
        <p:txBody>
          <a:bodyPr anchor="t" rtlCol="false" tIns="0" lIns="0" bIns="0" rIns="0">
            <a:spAutoFit/>
          </a:bodyPr>
          <a:lstStyle/>
          <a:p>
            <a:pPr algn="l">
              <a:lnSpc>
                <a:spcPts val="2397"/>
              </a:lnSpc>
            </a:pPr>
            <a:r>
              <a:rPr lang="en-US" sz="1105">
                <a:solidFill>
                  <a:srgbClr val="004AAD"/>
                </a:solidFill>
                <a:latin typeface="Happy Font TH"/>
                <a:ea typeface="Happy Font TH"/>
                <a:cs typeface="Happy Font TH"/>
                <a:sym typeface="Happy Font TH"/>
              </a:rPr>
              <a:t> </a:t>
            </a:r>
          </a:p>
        </p:txBody>
      </p:sp>
      <p:sp>
        <p:nvSpPr>
          <p:cNvPr name="TextBox 12" id="12"/>
          <p:cNvSpPr txBox="true"/>
          <p:nvPr/>
        </p:nvSpPr>
        <p:spPr>
          <a:xfrm rot="0">
            <a:off x="5832577" y="4709417"/>
            <a:ext cx="38814" cy="322307"/>
          </a:xfrm>
          <a:prstGeom prst="rect">
            <a:avLst/>
          </a:prstGeom>
        </p:spPr>
        <p:txBody>
          <a:bodyPr anchor="t" rtlCol="false" tIns="0" lIns="0" bIns="0" rIns="0">
            <a:spAutoFit/>
          </a:bodyPr>
          <a:lstStyle/>
          <a:p>
            <a:pPr algn="l">
              <a:lnSpc>
                <a:spcPts val="2778"/>
              </a:lnSpc>
            </a:pPr>
            <a:r>
              <a:rPr lang="en-US" sz="1198">
                <a:solidFill>
                  <a:srgbClr val="FF3131"/>
                </a:solidFill>
                <a:latin typeface="Happy Font TH"/>
                <a:ea typeface="Happy Font TH"/>
                <a:cs typeface="Happy Font TH"/>
                <a:sym typeface="Happy Font TH"/>
              </a:rPr>
              <a:t> </a:t>
            </a:r>
          </a:p>
        </p:txBody>
      </p:sp>
      <p:sp>
        <p:nvSpPr>
          <p:cNvPr name="TextBox 13" id="13"/>
          <p:cNvSpPr txBox="true"/>
          <p:nvPr/>
        </p:nvSpPr>
        <p:spPr>
          <a:xfrm rot="0">
            <a:off x="5799649" y="5067881"/>
            <a:ext cx="1039320" cy="713899"/>
          </a:xfrm>
          <a:prstGeom prst="rect">
            <a:avLst/>
          </a:prstGeom>
        </p:spPr>
        <p:txBody>
          <a:bodyPr anchor="t" rtlCol="false" tIns="0" lIns="0" bIns="0" rIns="0">
            <a:spAutoFit/>
          </a:bodyPr>
          <a:lstStyle/>
          <a:p>
            <a:pPr algn="l">
              <a:lnSpc>
                <a:spcPts val="6215"/>
              </a:lnSpc>
            </a:pPr>
            <a:r>
              <a:rPr lang="en-US" sz="2934">
                <a:solidFill>
                  <a:srgbClr val="004AAD"/>
                </a:solidFill>
                <a:latin typeface="League Gothic"/>
                <a:ea typeface="League Gothic"/>
                <a:cs typeface="League Gothic"/>
                <a:sym typeface="League Gothic"/>
              </a:rPr>
              <a:t>IN MUSIC...</a:t>
            </a:r>
          </a:p>
        </p:txBody>
      </p:sp>
      <p:sp>
        <p:nvSpPr>
          <p:cNvPr name="TextBox 14" id="14"/>
          <p:cNvSpPr txBox="true"/>
          <p:nvPr/>
        </p:nvSpPr>
        <p:spPr>
          <a:xfrm rot="0">
            <a:off x="5122126" y="5616422"/>
            <a:ext cx="2394366" cy="1665634"/>
          </a:xfrm>
          <a:prstGeom prst="rect">
            <a:avLst/>
          </a:prstGeom>
        </p:spPr>
        <p:txBody>
          <a:bodyPr anchor="t" rtlCol="false" tIns="0" lIns="0" bIns="0" rIns="0">
            <a:spAutoFit/>
          </a:bodyPr>
          <a:lstStyle/>
          <a:p>
            <a:pPr algn="ctr">
              <a:lnSpc>
                <a:spcPts val="1650"/>
              </a:lnSpc>
            </a:pPr>
            <a:r>
              <a:rPr lang="en-US" sz="1179" spc="11">
                <a:solidFill>
                  <a:srgbClr val="004AAD"/>
                </a:solidFill>
                <a:latin typeface="Happy Font TH"/>
                <a:ea typeface="Happy Font TH"/>
                <a:cs typeface="Happy Font TH"/>
                <a:sym typeface="Happy Font TH"/>
              </a:rPr>
              <a:t>3</a:t>
            </a:r>
            <a:r>
              <a:rPr lang="en-US" sz="1179" spc="11">
                <a:solidFill>
                  <a:srgbClr val="004AAD"/>
                </a:solidFill>
                <a:latin typeface="Happy Font TH"/>
                <a:ea typeface="Happy Font TH"/>
                <a:cs typeface="Happy Font TH"/>
                <a:sym typeface="Happy Font TH"/>
              </a:rPr>
              <a:t>rd</a:t>
            </a:r>
            <a:r>
              <a:rPr lang="en-US" sz="1179" spc="11">
                <a:solidFill>
                  <a:srgbClr val="004AAD"/>
                </a:solidFill>
                <a:latin typeface="Happy Font TH"/>
                <a:ea typeface="Happy Font TH"/>
                <a:cs typeface="Happy Font TH"/>
                <a:sym typeface="Happy Font TH"/>
              </a:rPr>
              <a:t> grade students have been learning about musicals and the unique ways performances can be used to tell a story. We have explored the various jobs in performing a musical as we have enjoyed watching “Peter Pan” in connection with ELA..</a:t>
            </a:r>
          </a:p>
        </p:txBody>
      </p:sp>
      <p:sp>
        <p:nvSpPr>
          <p:cNvPr name="TextBox 15" id="15"/>
          <p:cNvSpPr txBox="true"/>
          <p:nvPr/>
        </p:nvSpPr>
        <p:spPr>
          <a:xfrm rot="0">
            <a:off x="1419406" y="7630011"/>
            <a:ext cx="1406500" cy="304581"/>
          </a:xfrm>
          <a:prstGeom prst="rect">
            <a:avLst/>
          </a:prstGeom>
        </p:spPr>
        <p:txBody>
          <a:bodyPr anchor="t" rtlCol="false" tIns="0" lIns="0" bIns="0" rIns="0">
            <a:spAutoFit/>
          </a:bodyPr>
          <a:lstStyle/>
          <a:p>
            <a:pPr algn="l">
              <a:lnSpc>
                <a:spcPts val="1812"/>
              </a:lnSpc>
            </a:pPr>
            <a:r>
              <a:rPr lang="en-US" sz="3248">
                <a:solidFill>
                  <a:srgbClr val="004AAD"/>
                </a:solidFill>
                <a:latin typeface="League Gothic"/>
                <a:ea typeface="League Gothic"/>
                <a:cs typeface="League Gothic"/>
                <a:sym typeface="League Gothic"/>
              </a:rPr>
              <a:t>IN SPANISH...</a:t>
            </a:r>
          </a:p>
        </p:txBody>
      </p:sp>
      <p:sp>
        <p:nvSpPr>
          <p:cNvPr name="TextBox 16" id="16"/>
          <p:cNvSpPr txBox="true"/>
          <p:nvPr/>
        </p:nvSpPr>
        <p:spPr>
          <a:xfrm rot="0">
            <a:off x="1538592" y="7758246"/>
            <a:ext cx="38519" cy="339862"/>
          </a:xfrm>
          <a:prstGeom prst="rect">
            <a:avLst/>
          </a:prstGeom>
        </p:spPr>
        <p:txBody>
          <a:bodyPr anchor="t" rtlCol="false" tIns="0" lIns="0" bIns="0" rIns="0">
            <a:spAutoFit/>
          </a:bodyPr>
          <a:lstStyle/>
          <a:p>
            <a:pPr algn="l">
              <a:lnSpc>
                <a:spcPts val="2973"/>
              </a:lnSpc>
            </a:pPr>
            <a:r>
              <a:rPr lang="en-US" sz="1189">
                <a:solidFill>
                  <a:srgbClr val="004AAD"/>
                </a:solidFill>
                <a:latin typeface="Happy Font TH"/>
                <a:ea typeface="Happy Font TH"/>
                <a:cs typeface="Happy Font TH"/>
                <a:sym typeface="Happy Font TH"/>
              </a:rPr>
              <a:t> </a:t>
            </a:r>
          </a:p>
        </p:txBody>
      </p:sp>
      <p:sp>
        <p:nvSpPr>
          <p:cNvPr name="TextBox 17" id="17"/>
          <p:cNvSpPr txBox="true"/>
          <p:nvPr/>
        </p:nvSpPr>
        <p:spPr>
          <a:xfrm rot="0">
            <a:off x="554089" y="7824921"/>
            <a:ext cx="3137134" cy="1991051"/>
          </a:xfrm>
          <a:prstGeom prst="rect">
            <a:avLst/>
          </a:prstGeom>
        </p:spPr>
        <p:txBody>
          <a:bodyPr anchor="t" rtlCol="false" tIns="0" lIns="0" bIns="0" rIns="0">
            <a:spAutoFit/>
          </a:bodyPr>
          <a:lstStyle/>
          <a:p>
            <a:pPr algn="ctr">
              <a:lnSpc>
                <a:spcPts val="1649"/>
              </a:lnSpc>
            </a:pPr>
            <a:r>
              <a:rPr lang="en-US" sz="1189">
                <a:solidFill>
                  <a:srgbClr val="004AAD"/>
                </a:solidFill>
                <a:latin typeface="Happy Font TH"/>
                <a:ea typeface="Happy Font TH"/>
                <a:cs typeface="Happy Font TH"/>
                <a:sym typeface="Happy Font TH"/>
              </a:rPr>
              <a:t>STUDENTS HAVE LEARNED NEW VOCABULARY  RELATED TO FAMILY MEMBERS. THEY ALSO PRACTICE USING THE ARTICLES “EL”,  “LA”, AND “LOS” WITH FAMILY MEMBER VOCABULARY. </a:t>
            </a:r>
          </a:p>
          <a:p>
            <a:pPr algn="ctr">
              <a:lnSpc>
                <a:spcPts val="1649"/>
              </a:lnSpc>
            </a:pPr>
            <a:r>
              <a:rPr lang="en-US" sz="1189">
                <a:solidFill>
                  <a:srgbClr val="004AAD"/>
                </a:solidFill>
                <a:latin typeface="Happy Font TH"/>
                <a:ea typeface="Happy Font TH"/>
                <a:cs typeface="Happy Font TH"/>
                <a:sym typeface="Happy Font TH"/>
              </a:rPr>
              <a:t>NOW, STUDENTS ARE WORKING ON ANSWERING QUESTIONS BASED ON A FAMILY TREE.</a:t>
            </a:r>
          </a:p>
          <a:p>
            <a:pPr algn="ctr">
              <a:lnSpc>
                <a:spcPts val="1649"/>
              </a:lnSpc>
            </a:pPr>
            <a:r>
              <a:rPr lang="en-US" sz="1189">
                <a:solidFill>
                  <a:srgbClr val="004AAD"/>
                </a:solidFill>
                <a:latin typeface="Happy Font TH"/>
                <a:ea typeface="Happy Font TH"/>
                <a:cs typeface="Happy Font TH"/>
                <a:sym typeface="Happy Font TH"/>
              </a:rPr>
              <a:t>STUDENTS WILL ALSO BE WORKING ON A PROJECT ABOUT THEIR OWN  FAMILY TREE.</a:t>
            </a:r>
          </a:p>
        </p:txBody>
      </p:sp>
      <p:sp>
        <p:nvSpPr>
          <p:cNvPr name="TextBox 18" id="18"/>
          <p:cNvSpPr txBox="true"/>
          <p:nvPr/>
        </p:nvSpPr>
        <p:spPr>
          <a:xfrm rot="0">
            <a:off x="3361153" y="5441994"/>
            <a:ext cx="58426" cy="360645"/>
          </a:xfrm>
          <a:prstGeom prst="rect">
            <a:avLst/>
          </a:prstGeom>
        </p:spPr>
        <p:txBody>
          <a:bodyPr anchor="t" rtlCol="false" tIns="0" lIns="0" bIns="0" rIns="0">
            <a:spAutoFit/>
          </a:bodyPr>
          <a:lstStyle/>
          <a:p>
            <a:pPr algn="l">
              <a:lnSpc>
                <a:spcPts val="2554"/>
              </a:lnSpc>
            </a:pPr>
            <a:r>
              <a:rPr lang="en-US" sz="2928">
                <a:solidFill>
                  <a:srgbClr val="004AAD"/>
                </a:solidFill>
                <a:latin typeface="League Gothic"/>
                <a:ea typeface="League Gothic"/>
                <a:cs typeface="League Gothic"/>
                <a:sym typeface="League Gothic"/>
              </a:rPr>
              <a:t> </a:t>
            </a:r>
          </a:p>
        </p:txBody>
      </p:sp>
      <p:sp>
        <p:nvSpPr>
          <p:cNvPr name="TextBox 19" id="19"/>
          <p:cNvSpPr txBox="true"/>
          <p:nvPr/>
        </p:nvSpPr>
        <p:spPr>
          <a:xfrm rot="0">
            <a:off x="2764934" y="5704561"/>
            <a:ext cx="1959613" cy="1324302"/>
          </a:xfrm>
          <a:prstGeom prst="rect">
            <a:avLst/>
          </a:prstGeom>
        </p:spPr>
        <p:txBody>
          <a:bodyPr anchor="t" rtlCol="false" tIns="0" lIns="0" bIns="0" rIns="0">
            <a:spAutoFit/>
          </a:bodyPr>
          <a:lstStyle/>
          <a:p>
            <a:pPr algn="ctr">
              <a:lnSpc>
                <a:spcPts val="1572"/>
              </a:lnSpc>
            </a:pPr>
            <a:r>
              <a:rPr lang="en-US" sz="1062">
                <a:solidFill>
                  <a:srgbClr val="004AAD"/>
                </a:solidFill>
                <a:latin typeface="Happy Font TH"/>
                <a:ea typeface="Happy Font TH"/>
                <a:cs typeface="Happy Font TH"/>
                <a:sym typeface="Happy Font TH"/>
              </a:rPr>
              <a:t>STUDENTS LEARNED THE SUN CHANGES ITS APPARENT POSITION IN THE SKY THROUGHOUT THE DAY AS THE EARTH ROTATES. SHADOWS OF OBJECTS MOVE WITH THOSE CHANGES.   </a:t>
            </a:r>
          </a:p>
        </p:txBody>
      </p:sp>
      <p:sp>
        <p:nvSpPr>
          <p:cNvPr name="TextBox 20" id="20"/>
          <p:cNvSpPr txBox="true"/>
          <p:nvPr/>
        </p:nvSpPr>
        <p:spPr>
          <a:xfrm rot="0">
            <a:off x="3159204" y="5289594"/>
            <a:ext cx="1161936" cy="513045"/>
          </a:xfrm>
          <a:prstGeom prst="rect">
            <a:avLst/>
          </a:prstGeom>
        </p:spPr>
        <p:txBody>
          <a:bodyPr anchor="t" rtlCol="false" tIns="0" lIns="0" bIns="0" rIns="0">
            <a:spAutoFit/>
          </a:bodyPr>
          <a:lstStyle/>
          <a:p>
            <a:pPr algn="l">
              <a:lnSpc>
                <a:spcPts val="4100"/>
              </a:lnSpc>
            </a:pPr>
            <a:r>
              <a:rPr lang="en-US" sz="2928">
                <a:solidFill>
                  <a:srgbClr val="004AAD"/>
                </a:solidFill>
                <a:latin typeface="League Gothic"/>
                <a:ea typeface="League Gothic"/>
                <a:cs typeface="League Gothic"/>
                <a:sym typeface="League Gothic"/>
              </a:rPr>
              <a:t>IN</a:t>
            </a:r>
            <a:r>
              <a:rPr lang="en-US" sz="2928">
                <a:solidFill>
                  <a:srgbClr val="000000"/>
                </a:solidFill>
                <a:latin typeface="League Gothic"/>
                <a:ea typeface="League Gothic"/>
                <a:cs typeface="League Gothic"/>
                <a:sym typeface="League Gothic"/>
              </a:rPr>
              <a:t> </a:t>
            </a:r>
            <a:r>
              <a:rPr lang="en-US" sz="2928">
                <a:solidFill>
                  <a:srgbClr val="004AAD"/>
                </a:solidFill>
                <a:latin typeface="League Gothic"/>
                <a:ea typeface="League Gothic"/>
                <a:cs typeface="League Gothic"/>
                <a:sym typeface="League Gothic"/>
              </a:rPr>
              <a:t>SCIENCE..</a:t>
            </a:r>
          </a:p>
        </p:txBody>
      </p:sp>
      <p:sp>
        <p:nvSpPr>
          <p:cNvPr name="TextBox 21" id="21"/>
          <p:cNvSpPr txBox="true"/>
          <p:nvPr/>
        </p:nvSpPr>
        <p:spPr>
          <a:xfrm rot="0">
            <a:off x="3924117" y="3861349"/>
            <a:ext cx="3235285" cy="1368171"/>
          </a:xfrm>
          <a:prstGeom prst="rect">
            <a:avLst/>
          </a:prstGeom>
        </p:spPr>
        <p:txBody>
          <a:bodyPr anchor="t" rtlCol="false" tIns="0" lIns="0" bIns="0" rIns="0">
            <a:spAutoFit/>
          </a:bodyPr>
          <a:lstStyle/>
          <a:p>
            <a:pPr algn="ctr">
              <a:lnSpc>
                <a:spcPts val="1376"/>
              </a:lnSpc>
            </a:pPr>
            <a:r>
              <a:rPr lang="en-US" sz="999">
                <a:solidFill>
                  <a:srgbClr val="004AAD"/>
                </a:solidFill>
                <a:latin typeface="Happy Font TH"/>
                <a:ea typeface="Happy Font TH"/>
                <a:cs typeface="Happy Font TH"/>
                <a:sym typeface="Happy Font TH"/>
              </a:rPr>
              <a:t>D</a:t>
            </a:r>
            <a:r>
              <a:rPr lang="en-US" sz="999">
                <a:solidFill>
                  <a:srgbClr val="004AAD"/>
                </a:solidFill>
                <a:latin typeface="Happy Font TH"/>
                <a:ea typeface="Happy Font TH"/>
                <a:cs typeface="Happy Font TH"/>
                <a:sym typeface="Happy Font TH"/>
              </a:rPr>
              <a:t>uring February (Heart Month), students completed our Health and Fitness Unit. They learned about heart health, MyPlate, and the four areas of fitness. We explored these ideas through fun movement activities, such as jump rope.</a:t>
            </a:r>
          </a:p>
          <a:p>
            <a:pPr algn="ctr">
              <a:lnSpc>
                <a:spcPts val="1376"/>
              </a:lnSpc>
            </a:pPr>
            <a:r>
              <a:rPr lang="en-US" sz="999">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a:p>
            <a:pPr algn="l">
              <a:lnSpc>
                <a:spcPts val="1376"/>
              </a:lnSpc>
            </a:pPr>
          </a:p>
        </p:txBody>
      </p:sp>
      <p:sp>
        <p:nvSpPr>
          <p:cNvPr name="TextBox 22" id="22"/>
          <p:cNvSpPr txBox="true"/>
          <p:nvPr/>
        </p:nvSpPr>
        <p:spPr>
          <a:xfrm rot="0">
            <a:off x="336434" y="3861349"/>
            <a:ext cx="2072908" cy="3119133"/>
          </a:xfrm>
          <a:prstGeom prst="rect">
            <a:avLst/>
          </a:prstGeom>
        </p:spPr>
        <p:txBody>
          <a:bodyPr anchor="t" rtlCol="false" tIns="0" lIns="0" bIns="0" rIns="0">
            <a:spAutoFit/>
          </a:bodyPr>
          <a:lstStyle/>
          <a:p>
            <a:pPr algn="ctr">
              <a:lnSpc>
                <a:spcPts val="1941"/>
              </a:lnSpc>
            </a:pPr>
            <a:r>
              <a:rPr lang="en-US" sz="1437" spc="14">
                <a:solidFill>
                  <a:srgbClr val="004AAD"/>
                </a:solidFill>
                <a:latin typeface="Happy Font TH"/>
                <a:ea typeface="Happy Font TH"/>
                <a:cs typeface="Happy Font TH"/>
                <a:sym typeface="Happy Font TH"/>
              </a:rPr>
              <a:t>Students have</a:t>
            </a:r>
            <a:r>
              <a:rPr lang="en-US" sz="1437" spc="14">
                <a:solidFill>
                  <a:srgbClr val="004AAD"/>
                </a:solidFill>
                <a:latin typeface="Happy Font TH"/>
                <a:ea typeface="Happy Font TH"/>
                <a:cs typeface="Happy Font TH"/>
                <a:sym typeface="Happy Font TH"/>
              </a:rPr>
              <a:t> been learning about weaving. Students have been using yarn and learning how to use their hands as the loom, creating finger knitting. We have advanced to weaving on their own wooden loom of crossed popsicle sticks! They are beautiful! Next, we will be moving into a 3-D clay unit.</a:t>
            </a:r>
          </a:p>
        </p:txBody>
      </p:sp>
      <p:sp>
        <p:nvSpPr>
          <p:cNvPr name="TextBox 23" id="23"/>
          <p:cNvSpPr txBox="true"/>
          <p:nvPr/>
        </p:nvSpPr>
        <p:spPr>
          <a:xfrm rot="0">
            <a:off x="4223490" y="7950927"/>
            <a:ext cx="2450344" cy="1526545"/>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PRACTICING DRAWING CONCLUSIONS, MAKING INFERENCES, AND ASKING AND ANSWERING QUESTIONS ABOUT KEY DETAILS IN A FICTIONAL TEXT.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5349" y="-1127255"/>
            <a:ext cx="8404689" cy="11963514"/>
          </a:xfrm>
          <a:custGeom>
            <a:avLst/>
            <a:gdLst/>
            <a:ahLst/>
            <a:cxnLst/>
            <a:rect r="r" b="b" t="t" l="l"/>
            <a:pathLst>
              <a:path h="11963514" w="8404689">
                <a:moveTo>
                  <a:pt x="0" y="0"/>
                </a:moveTo>
                <a:lnTo>
                  <a:pt x="8404689" y="0"/>
                </a:lnTo>
                <a:lnTo>
                  <a:pt x="8404689" y="11963514"/>
                </a:lnTo>
                <a:lnTo>
                  <a:pt x="0" y="119635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12780">
            <a:off x="2457258" y="489088"/>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4" id="4"/>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5" id="5"/>
          <p:cNvSpPr txBox="true"/>
          <p:nvPr/>
        </p:nvSpPr>
        <p:spPr>
          <a:xfrm rot="0">
            <a:off x="1503274" y="2637063"/>
            <a:ext cx="5059363" cy="629543"/>
          </a:xfrm>
          <a:prstGeom prst="rect">
            <a:avLst/>
          </a:prstGeom>
        </p:spPr>
        <p:txBody>
          <a:bodyPr anchor="t" rtlCol="false" tIns="0" lIns="0" bIns="0" rIns="0">
            <a:spAutoFit/>
          </a:bodyPr>
          <a:lstStyle/>
          <a:p>
            <a:pPr algn="l">
              <a:lnSpc>
                <a:spcPts val="5200"/>
              </a:lnSpc>
            </a:pPr>
            <a:r>
              <a:rPr lang="en-US" sz="3465">
                <a:solidFill>
                  <a:srgbClr val="004AAD"/>
                </a:solidFill>
                <a:latin typeface="League Gothic"/>
                <a:ea typeface="League Gothic"/>
                <a:cs typeface="League Gothic"/>
                <a:sym typeface="League Gothic"/>
              </a:rPr>
              <a:t>YOUR RBES 3RD Q SPECIALIST NEWSLETTER</a:t>
            </a:r>
          </a:p>
        </p:txBody>
      </p:sp>
      <p:sp>
        <p:nvSpPr>
          <p:cNvPr name="TextBox 6" id="6"/>
          <p:cNvSpPr txBox="true"/>
          <p:nvPr/>
        </p:nvSpPr>
        <p:spPr>
          <a:xfrm rot="0">
            <a:off x="1335624" y="3210887"/>
            <a:ext cx="44787" cy="618353"/>
          </a:xfrm>
          <a:prstGeom prst="rect">
            <a:avLst/>
          </a:prstGeom>
        </p:spPr>
        <p:txBody>
          <a:bodyPr anchor="t" rtlCol="false" tIns="0" lIns="0" bIns="0" rIns="0">
            <a:spAutoFit/>
          </a:bodyPr>
          <a:lstStyle/>
          <a:p>
            <a:pPr algn="l">
              <a:lnSpc>
                <a:spcPts val="5437"/>
              </a:lnSpc>
            </a:pPr>
            <a:r>
              <a:rPr lang="en-US" sz="2244">
                <a:solidFill>
                  <a:srgbClr val="004AAD"/>
                </a:solidFill>
                <a:latin typeface="League Gothic"/>
                <a:ea typeface="League Gothic"/>
                <a:cs typeface="League Gothic"/>
                <a:sym typeface="League Gothic"/>
              </a:rPr>
              <a:t> </a:t>
            </a:r>
          </a:p>
        </p:txBody>
      </p:sp>
      <p:sp>
        <p:nvSpPr>
          <p:cNvPr name="TextBox 7" id="7"/>
          <p:cNvSpPr txBox="true"/>
          <p:nvPr/>
        </p:nvSpPr>
        <p:spPr>
          <a:xfrm rot="0">
            <a:off x="5453844" y="976865"/>
            <a:ext cx="1090841"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4TH GRADE</a:t>
            </a:r>
          </a:p>
        </p:txBody>
      </p:sp>
      <p:sp>
        <p:nvSpPr>
          <p:cNvPr name="TextBox 8" id="8"/>
          <p:cNvSpPr txBox="true"/>
          <p:nvPr/>
        </p:nvSpPr>
        <p:spPr>
          <a:xfrm rot="0">
            <a:off x="1180862" y="3429962"/>
            <a:ext cx="610210" cy="399278"/>
          </a:xfrm>
          <a:prstGeom prst="rect">
            <a:avLst/>
          </a:prstGeom>
        </p:spPr>
        <p:txBody>
          <a:bodyPr anchor="t" rtlCol="false" tIns="0" lIns="0" bIns="0" rIns="0">
            <a:spAutoFit/>
          </a:bodyPr>
          <a:lstStyle/>
          <a:p>
            <a:pPr algn="l">
              <a:lnSpc>
                <a:spcPts val="3142"/>
              </a:lnSpc>
            </a:pPr>
            <a:r>
              <a:rPr lang="en-US" sz="2244">
                <a:solidFill>
                  <a:srgbClr val="004AAD"/>
                </a:solidFill>
                <a:latin typeface="League Gothic"/>
                <a:ea typeface="League Gothic"/>
                <a:cs typeface="League Gothic"/>
                <a:sym typeface="League Gothic"/>
              </a:rPr>
              <a:t>IN</a:t>
            </a:r>
            <a:r>
              <a:rPr lang="en-US" sz="2244">
                <a:solidFill>
                  <a:srgbClr val="000000"/>
                </a:solidFill>
                <a:latin typeface="League Gothic"/>
                <a:ea typeface="League Gothic"/>
                <a:cs typeface="League Gothic"/>
                <a:sym typeface="League Gothic"/>
              </a:rPr>
              <a:t> </a:t>
            </a:r>
            <a:r>
              <a:rPr lang="en-US" sz="2244">
                <a:solidFill>
                  <a:srgbClr val="004AAD"/>
                </a:solidFill>
                <a:latin typeface="League Gothic"/>
                <a:ea typeface="League Gothic"/>
                <a:cs typeface="League Gothic"/>
                <a:sym typeface="League Gothic"/>
              </a:rPr>
              <a:t>ART...</a:t>
            </a:r>
          </a:p>
        </p:txBody>
      </p:sp>
      <p:sp>
        <p:nvSpPr>
          <p:cNvPr name="TextBox 9" id="9"/>
          <p:cNvSpPr txBox="true"/>
          <p:nvPr/>
        </p:nvSpPr>
        <p:spPr>
          <a:xfrm rot="0">
            <a:off x="5222643" y="3522202"/>
            <a:ext cx="656282" cy="513874"/>
          </a:xfrm>
          <a:prstGeom prst="rect">
            <a:avLst/>
          </a:prstGeom>
        </p:spPr>
        <p:txBody>
          <a:bodyPr anchor="t" rtlCol="false" tIns="0" lIns="0" bIns="0" rIns="0">
            <a:spAutoFit/>
          </a:bodyPr>
          <a:lstStyle/>
          <a:p>
            <a:pPr algn="l">
              <a:lnSpc>
                <a:spcPts val="4108"/>
              </a:lnSpc>
            </a:pPr>
            <a:r>
              <a:rPr lang="en-US" sz="2934">
                <a:solidFill>
                  <a:srgbClr val="004AAD"/>
                </a:solidFill>
                <a:latin typeface="League Gothic"/>
                <a:ea typeface="League Gothic"/>
                <a:cs typeface="League Gothic"/>
                <a:sym typeface="League Gothic"/>
              </a:rPr>
              <a:t>IN PE...</a:t>
            </a:r>
          </a:p>
        </p:txBody>
      </p:sp>
      <p:sp>
        <p:nvSpPr>
          <p:cNvPr name="TextBox 10" id="10"/>
          <p:cNvSpPr txBox="true"/>
          <p:nvPr/>
        </p:nvSpPr>
        <p:spPr>
          <a:xfrm rot="0">
            <a:off x="5148110" y="5863300"/>
            <a:ext cx="2218325" cy="1202600"/>
          </a:xfrm>
          <a:prstGeom prst="rect">
            <a:avLst/>
          </a:prstGeom>
        </p:spPr>
        <p:txBody>
          <a:bodyPr anchor="t" rtlCol="false" tIns="0" lIns="0" bIns="0" rIns="0">
            <a:spAutoFit/>
          </a:bodyPr>
          <a:lstStyle/>
          <a:p>
            <a:pPr algn="ctr">
              <a:lnSpc>
                <a:spcPts val="1467"/>
              </a:lnSpc>
            </a:pPr>
            <a:r>
              <a:rPr lang="en-US" sz="2934">
                <a:solidFill>
                  <a:srgbClr val="004AAD"/>
                </a:solidFill>
                <a:latin typeface="League Gothic"/>
                <a:ea typeface="League Gothic"/>
                <a:cs typeface="League Gothic"/>
                <a:sym typeface="League Gothic"/>
              </a:rPr>
              <a:t>IN MUSIC...</a:t>
            </a:r>
          </a:p>
          <a:p>
            <a:pPr algn="ctr">
              <a:lnSpc>
                <a:spcPts val="1764"/>
              </a:lnSpc>
            </a:pPr>
            <a:r>
              <a:rPr lang="en-US" sz="1290" spc="12">
                <a:solidFill>
                  <a:srgbClr val="004AAD"/>
                </a:solidFill>
                <a:latin typeface="Happy Font TH"/>
                <a:ea typeface="Happy Font TH"/>
                <a:cs typeface="Happy Font TH"/>
                <a:sym typeface="Happy Font TH"/>
              </a:rPr>
              <a:t>Students have been learning the proper ways to play the recorder. We are now applying our music reading skills to play songs on the recorder. </a:t>
            </a:r>
          </a:p>
        </p:txBody>
      </p:sp>
      <p:sp>
        <p:nvSpPr>
          <p:cNvPr name="TextBox 11" id="11"/>
          <p:cNvSpPr txBox="true"/>
          <p:nvPr/>
        </p:nvSpPr>
        <p:spPr>
          <a:xfrm rot="0">
            <a:off x="4654039" y="4823755"/>
            <a:ext cx="32375" cy="184604"/>
          </a:xfrm>
          <a:prstGeom prst="rect">
            <a:avLst/>
          </a:prstGeom>
        </p:spPr>
        <p:txBody>
          <a:bodyPr anchor="t" rtlCol="false" tIns="0" lIns="0" bIns="0" rIns="0">
            <a:spAutoFit/>
          </a:bodyPr>
          <a:lstStyle/>
          <a:p>
            <a:pPr algn="l">
              <a:lnSpc>
                <a:spcPts val="1353"/>
              </a:lnSpc>
            </a:pPr>
            <a:r>
              <a:rPr lang="en-US" sz="999">
                <a:solidFill>
                  <a:srgbClr val="FF3131"/>
                </a:solidFill>
                <a:latin typeface="Happy Font TH"/>
                <a:ea typeface="Happy Font TH"/>
                <a:cs typeface="Happy Font TH"/>
                <a:sym typeface="Happy Font TH"/>
              </a:rPr>
              <a:t> </a:t>
            </a:r>
          </a:p>
        </p:txBody>
      </p:sp>
      <p:sp>
        <p:nvSpPr>
          <p:cNvPr name="TextBox 12" id="12"/>
          <p:cNvSpPr txBox="true"/>
          <p:nvPr/>
        </p:nvSpPr>
        <p:spPr>
          <a:xfrm rot="0">
            <a:off x="1634069" y="7901342"/>
            <a:ext cx="1322080" cy="265338"/>
          </a:xfrm>
          <a:prstGeom prst="rect">
            <a:avLst/>
          </a:prstGeom>
        </p:spPr>
        <p:txBody>
          <a:bodyPr anchor="t" rtlCol="false" tIns="0" lIns="0" bIns="0" rIns="0">
            <a:spAutoFit/>
          </a:bodyPr>
          <a:lstStyle/>
          <a:p>
            <a:pPr algn="l">
              <a:lnSpc>
                <a:spcPts val="1526"/>
              </a:lnSpc>
            </a:pPr>
            <a:r>
              <a:rPr lang="en-US" sz="3053">
                <a:solidFill>
                  <a:srgbClr val="004AAD"/>
                </a:solidFill>
                <a:latin typeface="League Gothic"/>
                <a:ea typeface="League Gothic"/>
                <a:cs typeface="League Gothic"/>
                <a:sym typeface="League Gothic"/>
              </a:rPr>
              <a:t>IN SPANISH...</a:t>
            </a:r>
          </a:p>
        </p:txBody>
      </p:sp>
      <p:sp>
        <p:nvSpPr>
          <p:cNvPr name="TextBox 13" id="13"/>
          <p:cNvSpPr txBox="true"/>
          <p:nvPr/>
        </p:nvSpPr>
        <p:spPr>
          <a:xfrm rot="0">
            <a:off x="3124714" y="5781399"/>
            <a:ext cx="1271235" cy="228171"/>
          </a:xfrm>
          <a:prstGeom prst="rect">
            <a:avLst/>
          </a:prstGeom>
        </p:spPr>
        <p:txBody>
          <a:bodyPr anchor="t" rtlCol="false" tIns="0" lIns="0" bIns="0" rIns="0">
            <a:spAutoFit/>
          </a:bodyPr>
          <a:lstStyle/>
          <a:p>
            <a:pPr algn="l">
              <a:lnSpc>
                <a:spcPts val="1649"/>
              </a:lnSpc>
            </a:pPr>
            <a:r>
              <a:rPr lang="en-US" sz="1205">
                <a:solidFill>
                  <a:srgbClr val="004AAD"/>
                </a:solidFill>
                <a:latin typeface="Happy Font TH"/>
                <a:ea typeface="Happy Font TH"/>
                <a:cs typeface="Happy Font TH"/>
                <a:sym typeface="Happy Font TH"/>
              </a:rPr>
              <a:t>STUDENTS HAVE </a:t>
            </a:r>
          </a:p>
        </p:txBody>
      </p:sp>
      <p:sp>
        <p:nvSpPr>
          <p:cNvPr name="TextBox 14" id="14"/>
          <p:cNvSpPr txBox="true"/>
          <p:nvPr/>
        </p:nvSpPr>
        <p:spPr>
          <a:xfrm rot="0">
            <a:off x="2656942" y="5990949"/>
            <a:ext cx="2186368" cy="1202857"/>
          </a:xfrm>
          <a:prstGeom prst="rect">
            <a:avLst/>
          </a:prstGeom>
        </p:spPr>
        <p:txBody>
          <a:bodyPr anchor="t" rtlCol="false" tIns="0" lIns="0" bIns="0" rIns="0">
            <a:spAutoFit/>
          </a:bodyPr>
          <a:lstStyle/>
          <a:p>
            <a:pPr algn="ctr">
              <a:lnSpc>
                <a:spcPts val="1649"/>
              </a:lnSpc>
            </a:pPr>
            <a:r>
              <a:rPr lang="en-US" sz="1205">
                <a:solidFill>
                  <a:srgbClr val="004AAD"/>
                </a:solidFill>
                <a:latin typeface="Happy Font TH"/>
                <a:ea typeface="Happy Font TH"/>
                <a:cs typeface="Happy Font TH"/>
                <a:sym typeface="Happy Font TH"/>
              </a:rPr>
              <a:t>INVESTIGATED FOSSILS WHICH ARE EVIDENCE OF LIFE FROM THE PAST.  FOSSILS ARE ANIMALS AND PLANTS AND THEY PROVIDE INFORMATION ABOUT PAST ENVIRONMENT. </a:t>
            </a:r>
          </a:p>
        </p:txBody>
      </p:sp>
      <p:sp>
        <p:nvSpPr>
          <p:cNvPr name="TextBox 15" id="15"/>
          <p:cNvSpPr txBox="true"/>
          <p:nvPr/>
        </p:nvSpPr>
        <p:spPr>
          <a:xfrm rot="0">
            <a:off x="3130829" y="5246360"/>
            <a:ext cx="1219819" cy="535286"/>
          </a:xfrm>
          <a:prstGeom prst="rect">
            <a:avLst/>
          </a:prstGeom>
        </p:spPr>
        <p:txBody>
          <a:bodyPr anchor="t" rtlCol="false" tIns="0" lIns="0" bIns="0" rIns="0">
            <a:spAutoFit/>
          </a:bodyPr>
          <a:lstStyle/>
          <a:p>
            <a:pPr algn="l">
              <a:lnSpc>
                <a:spcPts val="4304"/>
              </a:lnSpc>
            </a:pPr>
            <a:r>
              <a:rPr lang="en-US" sz="3074">
                <a:solidFill>
                  <a:srgbClr val="004AAD"/>
                </a:solidFill>
                <a:latin typeface="League Gothic"/>
                <a:ea typeface="League Gothic"/>
                <a:cs typeface="League Gothic"/>
                <a:sym typeface="League Gothic"/>
              </a:rPr>
              <a:t>IN SCIENCE..</a:t>
            </a:r>
          </a:p>
        </p:txBody>
      </p:sp>
      <p:sp>
        <p:nvSpPr>
          <p:cNvPr name="TextBox 16" id="16"/>
          <p:cNvSpPr txBox="true"/>
          <p:nvPr/>
        </p:nvSpPr>
        <p:spPr>
          <a:xfrm rot="0">
            <a:off x="4442746" y="7385885"/>
            <a:ext cx="2117836" cy="524399"/>
          </a:xfrm>
          <a:prstGeom prst="rect">
            <a:avLst/>
          </a:prstGeom>
        </p:spPr>
        <p:txBody>
          <a:bodyPr anchor="t" rtlCol="false" tIns="0" lIns="0" bIns="0" rIns="0">
            <a:spAutoFit/>
          </a:bodyPr>
          <a:lstStyle/>
          <a:p>
            <a:pPr algn="ctr">
              <a:lnSpc>
                <a:spcPts val="4204"/>
              </a:lnSpc>
            </a:pPr>
            <a:r>
              <a:rPr lang="en-US" sz="3003">
                <a:solidFill>
                  <a:srgbClr val="004AAD"/>
                </a:solidFill>
                <a:latin typeface="League Gothic"/>
                <a:ea typeface="League Gothic"/>
                <a:cs typeface="League Gothic"/>
                <a:sym typeface="League Gothic"/>
              </a:rPr>
              <a:t>IN THE MEDIA CENTER</a:t>
            </a:r>
          </a:p>
        </p:txBody>
      </p:sp>
      <p:sp>
        <p:nvSpPr>
          <p:cNvPr name="TextBox 17" id="17"/>
          <p:cNvSpPr txBox="true"/>
          <p:nvPr/>
        </p:nvSpPr>
        <p:spPr>
          <a:xfrm rot="0">
            <a:off x="108000" y="4019741"/>
            <a:ext cx="2243103" cy="3277544"/>
          </a:xfrm>
          <a:prstGeom prst="rect">
            <a:avLst/>
          </a:prstGeom>
        </p:spPr>
        <p:txBody>
          <a:bodyPr anchor="t" rtlCol="false" tIns="0" lIns="0" bIns="0" rIns="0">
            <a:spAutoFit/>
          </a:bodyPr>
          <a:lstStyle/>
          <a:p>
            <a:pPr algn="ctr">
              <a:lnSpc>
                <a:spcPts val="2016"/>
              </a:lnSpc>
            </a:pPr>
            <a:r>
              <a:rPr lang="en-US" sz="1492" spc="14">
                <a:solidFill>
                  <a:srgbClr val="004AAD"/>
                </a:solidFill>
                <a:latin typeface="Happy Font TH"/>
                <a:ea typeface="Happy Font TH"/>
                <a:cs typeface="Happy Font TH"/>
                <a:sym typeface="Happy Font TH"/>
              </a:rPr>
              <a:t>Students have</a:t>
            </a:r>
            <a:r>
              <a:rPr lang="en-US" sz="1492" spc="14">
                <a:solidFill>
                  <a:srgbClr val="004AAD"/>
                </a:solidFill>
                <a:latin typeface="Happy Font TH"/>
                <a:ea typeface="Happy Font TH"/>
                <a:cs typeface="Happy Font TH"/>
                <a:sym typeface="Happy Font TH"/>
              </a:rPr>
              <a:t> been learning about weaving. Students have been using yarn and learning how to use their hands as the loom, creating finger knitting. We have advanced to weaving on their own wooden loom of crossed popsicle sticks! They are beautiful! Next, we will be moving into a</a:t>
            </a:r>
          </a:p>
          <a:p>
            <a:pPr algn="ctr">
              <a:lnSpc>
                <a:spcPts val="2016"/>
              </a:lnSpc>
            </a:pPr>
            <a:r>
              <a:rPr lang="en-US" sz="1492" spc="14">
                <a:solidFill>
                  <a:srgbClr val="004AAD"/>
                </a:solidFill>
                <a:latin typeface="Happy Font TH"/>
                <a:ea typeface="Happy Font TH"/>
                <a:cs typeface="Happy Font TH"/>
                <a:sym typeface="Happy Font TH"/>
              </a:rPr>
              <a:t> 3-D clay unit</a:t>
            </a:r>
          </a:p>
        </p:txBody>
      </p:sp>
      <p:sp>
        <p:nvSpPr>
          <p:cNvPr name="TextBox 18" id="18"/>
          <p:cNvSpPr txBox="true"/>
          <p:nvPr/>
        </p:nvSpPr>
        <p:spPr>
          <a:xfrm rot="0">
            <a:off x="4223490" y="7950927"/>
            <a:ext cx="2450344" cy="1526545"/>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PRACTICING DRAWING CONCLUSIONS, MAKING INFERENCES, AND ASKING AND ANSWERING QUESTIONS ABOUT KEY DETAILS IN A FICTIONAL TEXT. </a:t>
            </a:r>
          </a:p>
        </p:txBody>
      </p:sp>
      <p:sp>
        <p:nvSpPr>
          <p:cNvPr name="TextBox 19" id="19"/>
          <p:cNvSpPr txBox="true"/>
          <p:nvPr/>
        </p:nvSpPr>
        <p:spPr>
          <a:xfrm rot="0">
            <a:off x="3800689" y="3964825"/>
            <a:ext cx="3401949" cy="1319635"/>
          </a:xfrm>
          <a:prstGeom prst="rect">
            <a:avLst/>
          </a:prstGeom>
        </p:spPr>
        <p:txBody>
          <a:bodyPr anchor="t" rtlCol="false" tIns="0" lIns="0" bIns="0" rIns="0">
            <a:spAutoFit/>
          </a:bodyPr>
          <a:lstStyle/>
          <a:p>
            <a:pPr algn="ctr">
              <a:lnSpc>
                <a:spcPts val="1376"/>
              </a:lnSpc>
            </a:pPr>
            <a:r>
              <a:rPr lang="en-US" sz="999">
                <a:solidFill>
                  <a:srgbClr val="004AAD"/>
                </a:solidFill>
                <a:latin typeface="Happy Font TH"/>
                <a:ea typeface="Happy Font TH"/>
                <a:cs typeface="Happy Font TH"/>
                <a:sym typeface="Happy Font TH"/>
              </a:rPr>
              <a:t>During February (Heart Month), students completed our Health and Fitness Unit. They learned about heart health, MyPlate, and the four areas of fitness. We explored these ideas through fun movement activities, such as jump rope.</a:t>
            </a:r>
          </a:p>
          <a:p>
            <a:pPr algn="ctr">
              <a:lnSpc>
                <a:spcPts val="1376"/>
              </a:lnSpc>
            </a:pPr>
            <a:r>
              <a:rPr lang="en-US" sz="999">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a:p>
            <a:pPr algn="l">
              <a:lnSpc>
                <a:spcPts val="1101"/>
              </a:lnSpc>
            </a:pPr>
          </a:p>
        </p:txBody>
      </p:sp>
      <p:sp>
        <p:nvSpPr>
          <p:cNvPr name="TextBox 20" id="20"/>
          <p:cNvSpPr txBox="true"/>
          <p:nvPr/>
        </p:nvSpPr>
        <p:spPr>
          <a:xfrm rot="0">
            <a:off x="829136" y="8106909"/>
            <a:ext cx="2817646" cy="1745620"/>
          </a:xfrm>
          <a:prstGeom prst="rect">
            <a:avLst/>
          </a:prstGeom>
        </p:spPr>
        <p:txBody>
          <a:bodyPr anchor="t" rtlCol="false" tIns="0" lIns="0" bIns="0" rIns="0">
            <a:spAutoFit/>
          </a:bodyPr>
          <a:lstStyle/>
          <a:p>
            <a:pPr algn="ctr" marL="0" indent="0" lvl="0">
              <a:lnSpc>
                <a:spcPts val="1771"/>
              </a:lnSpc>
              <a:spcBef>
                <a:spcPct val="0"/>
              </a:spcBef>
            </a:pPr>
            <a:r>
              <a:rPr lang="en-US" sz="1305" strike="noStrike" u="none">
                <a:solidFill>
                  <a:srgbClr val="004AAD"/>
                </a:solidFill>
                <a:latin typeface="Happy Font TH"/>
                <a:ea typeface="Happy Font TH"/>
                <a:cs typeface="Happy Font TH"/>
                <a:sym typeface="Happy Font TH"/>
              </a:rPr>
              <a:t> STUDENTS WERE EXPLORING NEW VOCABULARY RELATED TO COMMUNITY HELPERS. THEY ARE PRACTICING HOW TO ASK AND ANSWER QUESTIONS USING QUIÉN (WHO) AND DÓNDE (WHERE) TO IDENTIFY THESE COMMUNITY HELPERS AND THEEIR WORKPLACE.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5349" y="-1127255"/>
            <a:ext cx="8404689" cy="11963514"/>
          </a:xfrm>
          <a:custGeom>
            <a:avLst/>
            <a:gdLst/>
            <a:ahLst/>
            <a:cxnLst/>
            <a:rect r="r" b="b" t="t" l="l"/>
            <a:pathLst>
              <a:path h="11963514" w="8404689">
                <a:moveTo>
                  <a:pt x="0" y="0"/>
                </a:moveTo>
                <a:lnTo>
                  <a:pt x="8404689" y="0"/>
                </a:lnTo>
                <a:lnTo>
                  <a:pt x="8404689" y="11963514"/>
                </a:lnTo>
                <a:lnTo>
                  <a:pt x="0" y="119635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12780">
            <a:off x="2442484" y="481696"/>
            <a:ext cx="2027196" cy="1050427"/>
          </a:xfrm>
          <a:prstGeom prst="rect">
            <a:avLst/>
          </a:prstGeom>
        </p:spPr>
        <p:txBody>
          <a:bodyPr anchor="t" rtlCol="false" tIns="0" lIns="0" bIns="0" rIns="0">
            <a:spAutoFit/>
          </a:bodyPr>
          <a:lstStyle/>
          <a:p>
            <a:pPr algn="l">
              <a:lnSpc>
                <a:spcPts val="8599"/>
              </a:lnSpc>
            </a:pPr>
            <a:r>
              <a:rPr lang="en-US" sz="6142">
                <a:solidFill>
                  <a:srgbClr val="004AAD"/>
                </a:solidFill>
                <a:latin typeface="League Gothic"/>
                <a:ea typeface="League Gothic"/>
                <a:cs typeface="League Gothic"/>
                <a:sym typeface="League Gothic"/>
              </a:rPr>
              <a:t>SPECIALS</a:t>
            </a:r>
          </a:p>
        </p:txBody>
      </p:sp>
      <p:sp>
        <p:nvSpPr>
          <p:cNvPr name="TextBox 4" id="4"/>
          <p:cNvSpPr txBox="true"/>
          <p:nvPr/>
        </p:nvSpPr>
        <p:spPr>
          <a:xfrm rot="144360">
            <a:off x="2482318" y="1074719"/>
            <a:ext cx="1798977" cy="1545622"/>
          </a:xfrm>
          <a:prstGeom prst="rect">
            <a:avLst/>
          </a:prstGeom>
        </p:spPr>
        <p:txBody>
          <a:bodyPr anchor="t" rtlCol="false" tIns="0" lIns="0" bIns="0" rIns="0">
            <a:spAutoFit/>
          </a:bodyPr>
          <a:lstStyle/>
          <a:p>
            <a:pPr algn="l">
              <a:lnSpc>
                <a:spcPts val="12536"/>
              </a:lnSpc>
            </a:pPr>
            <a:r>
              <a:rPr lang="en-US" sz="8954">
                <a:solidFill>
                  <a:srgbClr val="004AAD"/>
                </a:solidFill>
                <a:latin typeface="League Gothic"/>
                <a:ea typeface="League Gothic"/>
                <a:cs typeface="League Gothic"/>
                <a:sym typeface="League Gothic"/>
              </a:rPr>
              <a:t>NEWS</a:t>
            </a:r>
          </a:p>
        </p:txBody>
      </p:sp>
      <p:sp>
        <p:nvSpPr>
          <p:cNvPr name="TextBox 5" id="5"/>
          <p:cNvSpPr txBox="true"/>
          <p:nvPr/>
        </p:nvSpPr>
        <p:spPr>
          <a:xfrm rot="0">
            <a:off x="1679267" y="2654903"/>
            <a:ext cx="5059363" cy="588264"/>
          </a:xfrm>
          <a:prstGeom prst="rect">
            <a:avLst/>
          </a:prstGeom>
        </p:spPr>
        <p:txBody>
          <a:bodyPr anchor="t" rtlCol="false" tIns="0" lIns="0" bIns="0" rIns="0">
            <a:spAutoFit/>
          </a:bodyPr>
          <a:lstStyle/>
          <a:p>
            <a:pPr algn="l">
              <a:lnSpc>
                <a:spcPts val="4851"/>
              </a:lnSpc>
            </a:pPr>
            <a:r>
              <a:rPr lang="en-US" sz="3465">
                <a:solidFill>
                  <a:srgbClr val="004AAD"/>
                </a:solidFill>
                <a:latin typeface="League Gothic"/>
                <a:ea typeface="League Gothic"/>
                <a:cs typeface="League Gothic"/>
                <a:sym typeface="League Gothic"/>
              </a:rPr>
              <a:t>YOUR RBES 3RD Q SPECIALIST NEWSLETTER</a:t>
            </a:r>
          </a:p>
        </p:txBody>
      </p:sp>
      <p:sp>
        <p:nvSpPr>
          <p:cNvPr name="TextBox 6" id="6"/>
          <p:cNvSpPr txBox="true"/>
          <p:nvPr/>
        </p:nvSpPr>
        <p:spPr>
          <a:xfrm rot="0">
            <a:off x="5630437" y="810854"/>
            <a:ext cx="1094746" cy="525380"/>
          </a:xfrm>
          <a:prstGeom prst="rect">
            <a:avLst/>
          </a:prstGeom>
        </p:spPr>
        <p:txBody>
          <a:bodyPr anchor="t" rtlCol="false" tIns="0" lIns="0" bIns="0" rIns="0">
            <a:spAutoFit/>
          </a:bodyPr>
          <a:lstStyle/>
          <a:p>
            <a:pPr algn="l">
              <a:lnSpc>
                <a:spcPts val="4213"/>
              </a:lnSpc>
            </a:pPr>
            <a:r>
              <a:rPr lang="en-US" sz="3009">
                <a:solidFill>
                  <a:srgbClr val="00BF63"/>
                </a:solidFill>
                <a:latin typeface="League Gothic"/>
                <a:ea typeface="League Gothic"/>
                <a:cs typeface="League Gothic"/>
                <a:sym typeface="League Gothic"/>
              </a:rPr>
              <a:t>5TH GRADE</a:t>
            </a:r>
          </a:p>
        </p:txBody>
      </p:sp>
      <p:sp>
        <p:nvSpPr>
          <p:cNvPr name="TextBox 7" id="7"/>
          <p:cNvSpPr txBox="true"/>
          <p:nvPr/>
        </p:nvSpPr>
        <p:spPr>
          <a:xfrm rot="0">
            <a:off x="1146534" y="3628273"/>
            <a:ext cx="698449" cy="334442"/>
          </a:xfrm>
          <a:prstGeom prst="rect">
            <a:avLst/>
          </a:prstGeom>
        </p:spPr>
        <p:txBody>
          <a:bodyPr anchor="t" rtlCol="false" tIns="0" lIns="0" bIns="0" rIns="0">
            <a:spAutoFit/>
          </a:bodyPr>
          <a:lstStyle/>
          <a:p>
            <a:pPr algn="l">
              <a:lnSpc>
                <a:spcPts val="2433"/>
              </a:lnSpc>
            </a:pPr>
            <a:r>
              <a:rPr lang="en-US" sz="2569">
                <a:solidFill>
                  <a:srgbClr val="004AAD"/>
                </a:solidFill>
                <a:latin typeface="League Gothic"/>
                <a:ea typeface="League Gothic"/>
                <a:cs typeface="League Gothic"/>
                <a:sym typeface="League Gothic"/>
              </a:rPr>
              <a:t>IN ART...</a:t>
            </a:r>
          </a:p>
        </p:txBody>
      </p:sp>
      <p:sp>
        <p:nvSpPr>
          <p:cNvPr name="TextBox 8" id="8"/>
          <p:cNvSpPr txBox="true"/>
          <p:nvPr/>
        </p:nvSpPr>
        <p:spPr>
          <a:xfrm rot="0">
            <a:off x="1321222" y="3872255"/>
            <a:ext cx="29899" cy="152905"/>
          </a:xfrm>
          <a:prstGeom prst="rect">
            <a:avLst/>
          </a:prstGeom>
        </p:spPr>
        <p:txBody>
          <a:bodyPr anchor="t" rtlCol="false" tIns="0" lIns="0" bIns="0" rIns="0">
            <a:spAutoFit/>
          </a:bodyPr>
          <a:lstStyle/>
          <a:p>
            <a:pPr algn="l">
              <a:lnSpc>
                <a:spcPts val="1182"/>
              </a:lnSpc>
            </a:pPr>
            <a:r>
              <a:rPr lang="en-US" sz="923">
                <a:solidFill>
                  <a:srgbClr val="004AAD"/>
                </a:solidFill>
                <a:latin typeface="Happy Font TH"/>
                <a:ea typeface="Happy Font TH"/>
                <a:cs typeface="Happy Font TH"/>
                <a:sym typeface="Happy Font TH"/>
              </a:rPr>
              <a:t> </a:t>
            </a:r>
          </a:p>
        </p:txBody>
      </p:sp>
      <p:sp>
        <p:nvSpPr>
          <p:cNvPr name="TextBox 9" id="9"/>
          <p:cNvSpPr txBox="true"/>
          <p:nvPr/>
        </p:nvSpPr>
        <p:spPr>
          <a:xfrm rot="0">
            <a:off x="5313397" y="3680574"/>
            <a:ext cx="592782" cy="212725"/>
          </a:xfrm>
          <a:prstGeom prst="rect">
            <a:avLst/>
          </a:prstGeom>
        </p:spPr>
        <p:txBody>
          <a:bodyPr anchor="t" rtlCol="false" tIns="0" lIns="0" bIns="0" rIns="0">
            <a:spAutoFit/>
          </a:bodyPr>
          <a:lstStyle/>
          <a:p>
            <a:pPr algn="l">
              <a:lnSpc>
                <a:spcPts val="1250"/>
              </a:lnSpc>
            </a:pPr>
            <a:r>
              <a:rPr lang="en-US" sz="2500">
                <a:solidFill>
                  <a:srgbClr val="004AAD"/>
                </a:solidFill>
                <a:latin typeface="League Gothic"/>
                <a:ea typeface="League Gothic"/>
                <a:cs typeface="League Gothic"/>
                <a:sym typeface="League Gothic"/>
              </a:rPr>
              <a:t>IN PE...</a:t>
            </a:r>
          </a:p>
        </p:txBody>
      </p:sp>
      <p:sp>
        <p:nvSpPr>
          <p:cNvPr name="TextBox 10" id="10"/>
          <p:cNvSpPr txBox="true"/>
          <p:nvPr/>
        </p:nvSpPr>
        <p:spPr>
          <a:xfrm rot="0">
            <a:off x="5644144" y="4104275"/>
            <a:ext cx="34395" cy="309229"/>
          </a:xfrm>
          <a:prstGeom prst="rect">
            <a:avLst/>
          </a:prstGeom>
        </p:spPr>
        <p:txBody>
          <a:bodyPr anchor="t" rtlCol="false" tIns="0" lIns="0" bIns="0" rIns="0">
            <a:spAutoFit/>
          </a:bodyPr>
          <a:lstStyle/>
          <a:p>
            <a:pPr algn="l">
              <a:lnSpc>
                <a:spcPts val="2654"/>
              </a:lnSpc>
            </a:pPr>
            <a:r>
              <a:rPr lang="en-US" sz="1061">
                <a:solidFill>
                  <a:srgbClr val="004AAD"/>
                </a:solidFill>
                <a:latin typeface="Happy Font TH"/>
                <a:ea typeface="Happy Font TH"/>
                <a:cs typeface="Happy Font TH"/>
                <a:sym typeface="Happy Font TH"/>
              </a:rPr>
              <a:t> </a:t>
            </a:r>
          </a:p>
        </p:txBody>
      </p:sp>
      <p:sp>
        <p:nvSpPr>
          <p:cNvPr name="TextBox 11" id="11"/>
          <p:cNvSpPr txBox="true"/>
          <p:nvPr/>
        </p:nvSpPr>
        <p:spPr>
          <a:xfrm rot="0">
            <a:off x="4249741" y="7671235"/>
            <a:ext cx="2450344" cy="455173"/>
          </a:xfrm>
          <a:prstGeom prst="rect">
            <a:avLst/>
          </a:prstGeom>
        </p:spPr>
        <p:txBody>
          <a:bodyPr anchor="t" rtlCol="false" tIns="0" lIns="0" bIns="0" rIns="0">
            <a:spAutoFit/>
          </a:bodyPr>
          <a:lstStyle/>
          <a:p>
            <a:pPr algn="ctr">
              <a:lnSpc>
                <a:spcPts val="1966"/>
              </a:lnSpc>
            </a:pPr>
            <a:r>
              <a:rPr lang="en-US" sz="2934">
                <a:solidFill>
                  <a:srgbClr val="004AAD"/>
                </a:solidFill>
                <a:latin typeface="League Gothic"/>
                <a:ea typeface="League Gothic"/>
                <a:cs typeface="League Gothic"/>
                <a:sym typeface="League Gothic"/>
              </a:rPr>
              <a:t>IN THE MEDIA CENTER</a:t>
            </a:r>
          </a:p>
          <a:p>
            <a:pPr algn="ctr">
              <a:lnSpc>
                <a:spcPts val="2763"/>
              </a:lnSpc>
            </a:pPr>
          </a:p>
        </p:txBody>
      </p:sp>
      <p:sp>
        <p:nvSpPr>
          <p:cNvPr name="TextBox 12" id="12"/>
          <p:cNvSpPr txBox="true"/>
          <p:nvPr/>
        </p:nvSpPr>
        <p:spPr>
          <a:xfrm rot="0">
            <a:off x="5791105" y="5353631"/>
            <a:ext cx="1039320" cy="513874"/>
          </a:xfrm>
          <a:prstGeom prst="rect">
            <a:avLst/>
          </a:prstGeom>
        </p:spPr>
        <p:txBody>
          <a:bodyPr anchor="t" rtlCol="false" tIns="0" lIns="0" bIns="0" rIns="0">
            <a:spAutoFit/>
          </a:bodyPr>
          <a:lstStyle/>
          <a:p>
            <a:pPr algn="l">
              <a:lnSpc>
                <a:spcPts val="4108"/>
              </a:lnSpc>
            </a:pPr>
            <a:r>
              <a:rPr lang="en-US" sz="2934">
                <a:solidFill>
                  <a:srgbClr val="004AAD"/>
                </a:solidFill>
                <a:latin typeface="League Gothic"/>
                <a:ea typeface="League Gothic"/>
                <a:cs typeface="League Gothic"/>
                <a:sym typeface="League Gothic"/>
              </a:rPr>
              <a:t>IN MUSIC...</a:t>
            </a:r>
          </a:p>
        </p:txBody>
      </p:sp>
      <p:sp>
        <p:nvSpPr>
          <p:cNvPr name="TextBox 13" id="13"/>
          <p:cNvSpPr txBox="true"/>
          <p:nvPr/>
        </p:nvSpPr>
        <p:spPr>
          <a:xfrm rot="0">
            <a:off x="5080946" y="5829762"/>
            <a:ext cx="2315413" cy="1326705"/>
          </a:xfrm>
          <a:prstGeom prst="rect">
            <a:avLst/>
          </a:prstGeom>
        </p:spPr>
        <p:txBody>
          <a:bodyPr anchor="t" rtlCol="false" tIns="0" lIns="0" bIns="0" rIns="0">
            <a:spAutoFit/>
          </a:bodyPr>
          <a:lstStyle/>
          <a:p>
            <a:pPr algn="ctr">
              <a:lnSpc>
                <a:spcPts val="1523"/>
              </a:lnSpc>
            </a:pPr>
            <a:r>
              <a:rPr lang="en-US" sz="1100" spc="11">
                <a:solidFill>
                  <a:srgbClr val="004AAD"/>
                </a:solidFill>
                <a:latin typeface="Happy Font TH"/>
                <a:ea typeface="Happy Font TH"/>
                <a:cs typeface="Happy Font TH"/>
                <a:sym typeface="Happy Font TH"/>
              </a:rPr>
              <a:t>Students have been reviewing the basic music elements by reflecting and journaling while listening to various styles of music. We will focus on tempo, dynamics, styles, and how these are all used as a form of expression in music. </a:t>
            </a:r>
          </a:p>
        </p:txBody>
      </p:sp>
      <p:sp>
        <p:nvSpPr>
          <p:cNvPr name="TextBox 14" id="14"/>
          <p:cNvSpPr txBox="true"/>
          <p:nvPr/>
        </p:nvSpPr>
        <p:spPr>
          <a:xfrm rot="0">
            <a:off x="1945338" y="6451664"/>
            <a:ext cx="29899" cy="267205"/>
          </a:xfrm>
          <a:prstGeom prst="rect">
            <a:avLst/>
          </a:prstGeom>
        </p:spPr>
        <p:txBody>
          <a:bodyPr anchor="t" rtlCol="false" tIns="0" lIns="0" bIns="0" rIns="0">
            <a:spAutoFit/>
          </a:bodyPr>
          <a:lstStyle/>
          <a:p>
            <a:pPr algn="l">
              <a:lnSpc>
                <a:spcPts val="2308"/>
              </a:lnSpc>
            </a:pPr>
            <a:r>
              <a:rPr lang="en-US" sz="923">
                <a:solidFill>
                  <a:srgbClr val="004AAD"/>
                </a:solidFill>
                <a:latin typeface="Happy Font TH"/>
                <a:ea typeface="Happy Font TH"/>
                <a:cs typeface="Happy Font TH"/>
                <a:sym typeface="Happy Font TH"/>
              </a:rPr>
              <a:t> </a:t>
            </a:r>
          </a:p>
        </p:txBody>
      </p:sp>
      <p:sp>
        <p:nvSpPr>
          <p:cNvPr name="TextBox 15" id="15"/>
          <p:cNvSpPr txBox="true"/>
          <p:nvPr/>
        </p:nvSpPr>
        <p:spPr>
          <a:xfrm rot="0">
            <a:off x="1477137" y="6908035"/>
            <a:ext cx="1596447" cy="1028662"/>
          </a:xfrm>
          <a:prstGeom prst="rect">
            <a:avLst/>
          </a:prstGeom>
        </p:spPr>
        <p:txBody>
          <a:bodyPr anchor="t" rtlCol="false" tIns="0" lIns="0" bIns="0" rIns="0">
            <a:spAutoFit/>
          </a:bodyPr>
          <a:lstStyle/>
          <a:p>
            <a:pPr algn="l">
              <a:lnSpc>
                <a:spcPts val="9218"/>
              </a:lnSpc>
            </a:pPr>
            <a:r>
              <a:rPr lang="en-US" sz="3687">
                <a:solidFill>
                  <a:srgbClr val="004AAD"/>
                </a:solidFill>
                <a:latin typeface="League Gothic"/>
                <a:ea typeface="League Gothic"/>
                <a:cs typeface="League Gothic"/>
                <a:sym typeface="League Gothic"/>
              </a:rPr>
              <a:t>IN SPANISH...</a:t>
            </a:r>
          </a:p>
        </p:txBody>
      </p:sp>
      <p:sp>
        <p:nvSpPr>
          <p:cNvPr name="TextBox 16" id="16"/>
          <p:cNvSpPr txBox="true"/>
          <p:nvPr/>
        </p:nvSpPr>
        <p:spPr>
          <a:xfrm rot="0">
            <a:off x="2587800" y="8003791"/>
            <a:ext cx="32918" cy="101641"/>
          </a:xfrm>
          <a:prstGeom prst="rect">
            <a:avLst/>
          </a:prstGeom>
        </p:spPr>
        <p:txBody>
          <a:bodyPr anchor="t" rtlCol="false" tIns="0" lIns="0" bIns="0" rIns="0">
            <a:spAutoFit/>
          </a:bodyPr>
          <a:lstStyle/>
          <a:p>
            <a:pPr algn="l">
              <a:lnSpc>
                <a:spcPts val="508"/>
              </a:lnSpc>
            </a:pPr>
            <a:r>
              <a:rPr lang="en-US" sz="1016">
                <a:solidFill>
                  <a:srgbClr val="004AAD"/>
                </a:solidFill>
                <a:latin typeface="Happy Font TH"/>
                <a:ea typeface="Happy Font TH"/>
                <a:cs typeface="Happy Font TH"/>
                <a:sym typeface="Happy Font TH"/>
              </a:rPr>
              <a:t> </a:t>
            </a:r>
          </a:p>
        </p:txBody>
      </p:sp>
      <p:sp>
        <p:nvSpPr>
          <p:cNvPr name="TextBox 17" id="17"/>
          <p:cNvSpPr txBox="true"/>
          <p:nvPr/>
        </p:nvSpPr>
        <p:spPr>
          <a:xfrm rot="0">
            <a:off x="3402063" y="5233254"/>
            <a:ext cx="51921" cy="320421"/>
          </a:xfrm>
          <a:prstGeom prst="rect">
            <a:avLst/>
          </a:prstGeom>
        </p:spPr>
        <p:txBody>
          <a:bodyPr anchor="t" rtlCol="false" tIns="0" lIns="0" bIns="0" rIns="0">
            <a:spAutoFit/>
          </a:bodyPr>
          <a:lstStyle/>
          <a:p>
            <a:pPr algn="l">
              <a:lnSpc>
                <a:spcPts val="2209"/>
              </a:lnSpc>
            </a:pPr>
            <a:r>
              <a:rPr lang="en-US" sz="2602">
                <a:solidFill>
                  <a:srgbClr val="004AAD"/>
                </a:solidFill>
                <a:latin typeface="League Gothic"/>
                <a:ea typeface="League Gothic"/>
                <a:cs typeface="League Gothic"/>
                <a:sym typeface="League Gothic"/>
              </a:rPr>
              <a:t> </a:t>
            </a:r>
          </a:p>
        </p:txBody>
      </p:sp>
      <p:sp>
        <p:nvSpPr>
          <p:cNvPr name="TextBox 18" id="18"/>
          <p:cNvSpPr txBox="true"/>
          <p:nvPr/>
        </p:nvSpPr>
        <p:spPr>
          <a:xfrm rot="0">
            <a:off x="2760012" y="5490809"/>
            <a:ext cx="1893347" cy="1665506"/>
          </a:xfrm>
          <a:prstGeom prst="rect">
            <a:avLst/>
          </a:prstGeom>
        </p:spPr>
        <p:txBody>
          <a:bodyPr anchor="t" rtlCol="false" tIns="0" lIns="0" bIns="0" rIns="0">
            <a:spAutoFit/>
          </a:bodyPr>
          <a:lstStyle/>
          <a:p>
            <a:pPr algn="ctr">
              <a:lnSpc>
                <a:spcPts val="1650"/>
              </a:lnSpc>
            </a:pPr>
            <a:r>
              <a:rPr lang="en-US" sz="1178">
                <a:solidFill>
                  <a:srgbClr val="004AAD"/>
                </a:solidFill>
                <a:latin typeface="Happy Font TH"/>
                <a:ea typeface="Happy Font TH"/>
                <a:cs typeface="Happy Font TH"/>
                <a:sym typeface="Happy Font TH"/>
              </a:rPr>
              <a:t>STUDENTS LEARNED WEATHER CONCEPTS TO BETTER UNDERSTAND CURRENT AND UPCOMING WEATHER CONDITIONS. STUDENTS CAN EXPLAIN HOW THE SUN’S ENERGY DRIVES THE WATER CYCLE.</a:t>
            </a:r>
          </a:p>
        </p:txBody>
      </p:sp>
      <p:sp>
        <p:nvSpPr>
          <p:cNvPr name="TextBox 19" id="19"/>
          <p:cNvSpPr txBox="true"/>
          <p:nvPr/>
        </p:nvSpPr>
        <p:spPr>
          <a:xfrm rot="0">
            <a:off x="3222660" y="5099904"/>
            <a:ext cx="1032243" cy="453771"/>
          </a:xfrm>
          <a:prstGeom prst="rect">
            <a:avLst/>
          </a:prstGeom>
        </p:spPr>
        <p:txBody>
          <a:bodyPr anchor="t" rtlCol="false" tIns="0" lIns="0" bIns="0" rIns="0">
            <a:spAutoFit/>
          </a:bodyPr>
          <a:lstStyle/>
          <a:p>
            <a:pPr algn="l">
              <a:lnSpc>
                <a:spcPts val="3643"/>
              </a:lnSpc>
            </a:pPr>
            <a:r>
              <a:rPr lang="en-US" sz="2602">
                <a:solidFill>
                  <a:srgbClr val="004AAD"/>
                </a:solidFill>
                <a:latin typeface="League Gothic"/>
                <a:ea typeface="League Gothic"/>
                <a:cs typeface="League Gothic"/>
                <a:sym typeface="League Gothic"/>
              </a:rPr>
              <a:t>IN</a:t>
            </a:r>
            <a:r>
              <a:rPr lang="en-US" sz="2602">
                <a:solidFill>
                  <a:srgbClr val="000000"/>
                </a:solidFill>
                <a:latin typeface="League Gothic"/>
                <a:ea typeface="League Gothic"/>
                <a:cs typeface="League Gothic"/>
                <a:sym typeface="League Gothic"/>
              </a:rPr>
              <a:t> </a:t>
            </a:r>
            <a:r>
              <a:rPr lang="en-US" sz="2602">
                <a:solidFill>
                  <a:srgbClr val="004AAD"/>
                </a:solidFill>
                <a:latin typeface="League Gothic"/>
                <a:ea typeface="League Gothic"/>
                <a:cs typeface="League Gothic"/>
                <a:sym typeface="League Gothic"/>
              </a:rPr>
              <a:t>SCIENCE..</a:t>
            </a:r>
          </a:p>
        </p:txBody>
      </p:sp>
      <p:sp>
        <p:nvSpPr>
          <p:cNvPr name="TextBox 20" id="20"/>
          <p:cNvSpPr txBox="true"/>
          <p:nvPr/>
        </p:nvSpPr>
        <p:spPr>
          <a:xfrm rot="0">
            <a:off x="294796" y="3853205"/>
            <a:ext cx="2037628" cy="3303262"/>
          </a:xfrm>
          <a:prstGeom prst="rect">
            <a:avLst/>
          </a:prstGeom>
        </p:spPr>
        <p:txBody>
          <a:bodyPr anchor="t" rtlCol="false" tIns="0" lIns="0" bIns="0" rIns="0">
            <a:spAutoFit/>
          </a:bodyPr>
          <a:lstStyle/>
          <a:p>
            <a:pPr algn="ctr">
              <a:lnSpc>
                <a:spcPts val="1930"/>
              </a:lnSpc>
            </a:pPr>
            <a:r>
              <a:rPr lang="en-US" sz="1428" spc="14">
                <a:solidFill>
                  <a:srgbClr val="004AAD"/>
                </a:solidFill>
                <a:latin typeface="Happy Font TH"/>
                <a:ea typeface="Happy Font TH"/>
                <a:cs typeface="Happy Font TH"/>
                <a:sym typeface="Happy Font TH"/>
              </a:rPr>
              <a:t>Students have</a:t>
            </a:r>
            <a:r>
              <a:rPr lang="en-US" sz="1428" spc="14">
                <a:solidFill>
                  <a:srgbClr val="004AAD"/>
                </a:solidFill>
                <a:latin typeface="Happy Font TH"/>
                <a:ea typeface="Happy Font TH"/>
                <a:cs typeface="Happy Font TH"/>
                <a:sym typeface="Happy Font TH"/>
              </a:rPr>
              <a:t> been learning about weaving. Students have been using yarn and learning how to use their hands as the loom, creating finger knitting. We have advanced to weaving on their own wooden loom of crossed popsicle sticks! They are beautiful! Next, we will be moving into a 3-D</a:t>
            </a:r>
          </a:p>
          <a:p>
            <a:pPr algn="ctr">
              <a:lnSpc>
                <a:spcPts val="1930"/>
              </a:lnSpc>
            </a:pPr>
            <a:r>
              <a:rPr lang="en-US" sz="1428" spc="14">
                <a:solidFill>
                  <a:srgbClr val="004AAD"/>
                </a:solidFill>
                <a:latin typeface="Happy Font TH"/>
                <a:ea typeface="Happy Font TH"/>
                <a:cs typeface="Happy Font TH"/>
                <a:sym typeface="Happy Font TH"/>
              </a:rPr>
              <a:t>clay unit.</a:t>
            </a:r>
          </a:p>
        </p:txBody>
      </p:sp>
      <p:sp>
        <p:nvSpPr>
          <p:cNvPr name="TextBox 21" id="21"/>
          <p:cNvSpPr txBox="true"/>
          <p:nvPr/>
        </p:nvSpPr>
        <p:spPr>
          <a:xfrm rot="0">
            <a:off x="4223490" y="7950927"/>
            <a:ext cx="2450344" cy="1526545"/>
          </a:xfrm>
          <a:prstGeom prst="rect">
            <a:avLst/>
          </a:prstGeom>
        </p:spPr>
        <p:txBody>
          <a:bodyPr anchor="t" rtlCol="false" tIns="0" lIns="0" bIns="0" rIns="0">
            <a:spAutoFit/>
          </a:bodyPr>
          <a:lstStyle/>
          <a:p>
            <a:pPr algn="ctr">
              <a:lnSpc>
                <a:spcPts val="1771"/>
              </a:lnSpc>
            </a:pPr>
            <a:r>
              <a:rPr lang="en-US" sz="1305">
                <a:solidFill>
                  <a:srgbClr val="004AAD"/>
                </a:solidFill>
                <a:latin typeface="Happy Font TH"/>
                <a:ea typeface="Happy Font TH"/>
                <a:cs typeface="Happy Font TH"/>
                <a:sym typeface="Happy Font TH"/>
              </a:rPr>
              <a:t>STUDENTS HAVE BEEN PRACTICING DRAWING CONCLUSIONS, MAKING INFERENCES, AND ASKING AND ANSWERING QUESTIONS ABOUT KEY DETAILS IN A FICTIONAL TEXT. </a:t>
            </a:r>
          </a:p>
        </p:txBody>
      </p:sp>
      <p:sp>
        <p:nvSpPr>
          <p:cNvPr name="TextBox 22" id="22"/>
          <p:cNvSpPr txBox="true"/>
          <p:nvPr/>
        </p:nvSpPr>
        <p:spPr>
          <a:xfrm rot="0">
            <a:off x="3800490" y="3787569"/>
            <a:ext cx="3348845" cy="1350245"/>
          </a:xfrm>
          <a:prstGeom prst="rect">
            <a:avLst/>
          </a:prstGeom>
        </p:spPr>
        <p:txBody>
          <a:bodyPr anchor="t" rtlCol="false" tIns="0" lIns="0" bIns="0" rIns="0">
            <a:spAutoFit/>
          </a:bodyPr>
          <a:lstStyle/>
          <a:p>
            <a:pPr algn="ctr">
              <a:lnSpc>
                <a:spcPts val="1377"/>
              </a:lnSpc>
            </a:pPr>
            <a:r>
              <a:rPr lang="en-US" sz="1000">
                <a:solidFill>
                  <a:srgbClr val="004AAD"/>
                </a:solidFill>
                <a:latin typeface="Happy Font TH"/>
                <a:ea typeface="Happy Font TH"/>
                <a:cs typeface="Happy Font TH"/>
                <a:sym typeface="Happy Font TH"/>
              </a:rPr>
              <a:t>During February (Heart Month), students completed our Health and Fitness Unit. They learned about heart health, MyPlate, and the four areas of fitness. We explored these ideas through fun movement activities, such as jump rope.</a:t>
            </a:r>
          </a:p>
          <a:p>
            <a:pPr algn="ctr">
              <a:lnSpc>
                <a:spcPts val="1377"/>
              </a:lnSpc>
            </a:pPr>
            <a:r>
              <a:rPr lang="en-US" sz="1000">
                <a:solidFill>
                  <a:srgbClr val="004AAD"/>
                </a:solidFill>
                <a:latin typeface="Happy Font TH"/>
                <a:ea typeface="Happy Font TH"/>
                <a:cs typeface="Happy Font TH"/>
                <a:sym typeface="Happy Font TH"/>
              </a:rPr>
              <a:t>We are now beginning our Striking Unit. Students will practice striking skills and explore sports such as baseball, tennis, golf, hockey, and bowling.</a:t>
            </a:r>
          </a:p>
          <a:p>
            <a:pPr algn="l">
              <a:lnSpc>
                <a:spcPts val="1239"/>
              </a:lnSpc>
            </a:pPr>
          </a:p>
        </p:txBody>
      </p:sp>
      <p:sp>
        <p:nvSpPr>
          <p:cNvPr name="TextBox 23" id="23"/>
          <p:cNvSpPr txBox="true"/>
          <p:nvPr/>
        </p:nvSpPr>
        <p:spPr>
          <a:xfrm rot="0">
            <a:off x="829136" y="7860497"/>
            <a:ext cx="2817646" cy="1745620"/>
          </a:xfrm>
          <a:prstGeom prst="rect">
            <a:avLst/>
          </a:prstGeom>
        </p:spPr>
        <p:txBody>
          <a:bodyPr anchor="t" rtlCol="false" tIns="0" lIns="0" bIns="0" rIns="0">
            <a:spAutoFit/>
          </a:bodyPr>
          <a:lstStyle/>
          <a:p>
            <a:pPr algn="ctr" marL="0" indent="0" lvl="0">
              <a:lnSpc>
                <a:spcPts val="1771"/>
              </a:lnSpc>
              <a:spcBef>
                <a:spcPct val="0"/>
              </a:spcBef>
            </a:pPr>
            <a:r>
              <a:rPr lang="en-US" sz="1305" strike="noStrike" u="none">
                <a:solidFill>
                  <a:srgbClr val="004AAD"/>
                </a:solidFill>
                <a:latin typeface="Happy Font TH"/>
                <a:ea typeface="Happy Font TH"/>
                <a:cs typeface="Happy Font TH"/>
                <a:sym typeface="Happy Font TH"/>
              </a:rPr>
              <a:t> STUDENTS ARE EXPLORING NEW VOCABULARY RELATED TO COMMUNITY HELPERS. THEY ARE PRACTICING HOW TO ASK AND ANSWER QUESTIONS USING QUIÉN (WHO) AND DÓNDE (WHERE) TO IDENTIFY THESE COMMUNITY HELPERS AND THEEIR WORKPLACE.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DAG7DaEL2HY</dc:identifier>
  <dcterms:modified xsi:type="dcterms:W3CDTF">2011-08-01T06:04:30Z</dcterms:modified>
  <cp:revision>1</cp:revision>
  <dc:title>3rd QUARTER 2025-2026</dc:title>
</cp:coreProperties>
</file>